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160"/>
  </p:notesMasterIdLst>
  <p:sldIdLst>
    <p:sldId id="256" r:id="rId2"/>
    <p:sldId id="553" r:id="rId3"/>
    <p:sldId id="257" r:id="rId4"/>
    <p:sldId id="261" r:id="rId5"/>
    <p:sldId id="479" r:id="rId6"/>
    <p:sldId id="262" r:id="rId7"/>
    <p:sldId id="425" r:id="rId8"/>
    <p:sldId id="309" r:id="rId9"/>
    <p:sldId id="310" r:id="rId10"/>
    <p:sldId id="264" r:id="rId11"/>
    <p:sldId id="265" r:id="rId12"/>
    <p:sldId id="531" r:id="rId13"/>
    <p:sldId id="272" r:id="rId14"/>
    <p:sldId id="271" r:id="rId15"/>
    <p:sldId id="424" r:id="rId16"/>
    <p:sldId id="422" r:id="rId17"/>
    <p:sldId id="423" r:id="rId18"/>
    <p:sldId id="297" r:id="rId19"/>
    <p:sldId id="407" r:id="rId20"/>
    <p:sldId id="298" r:id="rId21"/>
    <p:sldId id="532" r:id="rId22"/>
    <p:sldId id="426" r:id="rId23"/>
    <p:sldId id="427" r:id="rId24"/>
    <p:sldId id="303" r:id="rId25"/>
    <p:sldId id="304" r:id="rId26"/>
    <p:sldId id="292" r:id="rId27"/>
    <p:sldId id="408" r:id="rId28"/>
    <p:sldId id="496" r:id="rId29"/>
    <p:sldId id="497" r:id="rId30"/>
    <p:sldId id="515" r:id="rId31"/>
    <p:sldId id="409" r:id="rId32"/>
    <p:sldId id="480" r:id="rId33"/>
    <p:sldId id="354" r:id="rId34"/>
    <p:sldId id="356" r:id="rId35"/>
    <p:sldId id="358" r:id="rId36"/>
    <p:sldId id="488" r:id="rId37"/>
    <p:sldId id="361" r:id="rId38"/>
    <p:sldId id="362" r:id="rId39"/>
    <p:sldId id="541" r:id="rId40"/>
    <p:sldId id="364" r:id="rId41"/>
    <p:sldId id="542" r:id="rId42"/>
    <p:sldId id="415" r:id="rId43"/>
    <p:sldId id="365" r:id="rId44"/>
    <p:sldId id="366" r:id="rId45"/>
    <p:sldId id="552" r:id="rId46"/>
    <p:sldId id="429" r:id="rId47"/>
    <p:sldId id="501" r:id="rId48"/>
    <p:sldId id="500" r:id="rId49"/>
    <p:sldId id="481" r:id="rId50"/>
    <p:sldId id="313" r:id="rId51"/>
    <p:sldId id="314" r:id="rId52"/>
    <p:sldId id="315" r:id="rId53"/>
    <p:sldId id="316" r:id="rId54"/>
    <p:sldId id="317" r:id="rId55"/>
    <p:sldId id="318" r:id="rId56"/>
    <p:sldId id="348" r:id="rId57"/>
    <p:sldId id="320" r:id="rId58"/>
    <p:sldId id="324" r:id="rId59"/>
    <p:sldId id="328" r:id="rId60"/>
    <p:sldId id="349" r:id="rId61"/>
    <p:sldId id="350" r:id="rId62"/>
    <p:sldId id="339" r:id="rId63"/>
    <p:sldId id="489" r:id="rId64"/>
    <p:sldId id="490" r:id="rId65"/>
    <p:sldId id="533" r:id="rId66"/>
    <p:sldId id="534" r:id="rId67"/>
    <p:sldId id="535" r:id="rId68"/>
    <p:sldId id="536" r:id="rId69"/>
    <p:sldId id="345" r:id="rId70"/>
    <p:sldId id="347" r:id="rId71"/>
    <p:sldId id="351" r:id="rId72"/>
    <p:sldId id="352" r:id="rId73"/>
    <p:sldId id="353" r:id="rId74"/>
    <p:sldId id="431" r:id="rId75"/>
    <p:sldId id="344" r:id="rId76"/>
    <p:sldId id="537" r:id="rId77"/>
    <p:sldId id="538" r:id="rId78"/>
    <p:sldId id="539" r:id="rId79"/>
    <p:sldId id="499" r:id="rId80"/>
    <p:sldId id="482" r:id="rId81"/>
    <p:sldId id="369" r:id="rId82"/>
    <p:sldId id="521" r:id="rId83"/>
    <p:sldId id="370" r:id="rId84"/>
    <p:sldId id="435" r:id="rId85"/>
    <p:sldId id="540" r:id="rId86"/>
    <p:sldId id="372" r:id="rId87"/>
    <p:sldId id="523" r:id="rId88"/>
    <p:sldId id="373" r:id="rId89"/>
    <p:sldId id="436" r:id="rId90"/>
    <p:sldId id="550" r:id="rId91"/>
    <p:sldId id="522" r:id="rId92"/>
    <p:sldId id="492" r:id="rId93"/>
    <p:sldId id="376" r:id="rId94"/>
    <p:sldId id="377" r:id="rId95"/>
    <p:sldId id="441" r:id="rId96"/>
    <p:sldId id="437" r:id="rId97"/>
    <p:sldId id="518" r:id="rId98"/>
    <p:sldId id="519" r:id="rId99"/>
    <p:sldId id="438" r:id="rId100"/>
    <p:sldId id="502" r:id="rId101"/>
    <p:sldId id="503" r:id="rId102"/>
    <p:sldId id="483" r:id="rId103"/>
    <p:sldId id="380" r:id="rId104"/>
    <p:sldId id="442" r:id="rId105"/>
    <p:sldId id="493" r:id="rId106"/>
    <p:sldId id="382" r:id="rId107"/>
    <p:sldId id="383" r:id="rId108"/>
    <p:sldId id="444" r:id="rId109"/>
    <p:sldId id="445" r:id="rId110"/>
    <p:sldId id="446" r:id="rId111"/>
    <p:sldId id="504" r:id="rId112"/>
    <p:sldId id="484" r:id="rId113"/>
    <p:sldId id="385" r:id="rId114"/>
    <p:sldId id="448" r:id="rId115"/>
    <p:sldId id="386" r:id="rId116"/>
    <p:sldId id="387" r:id="rId117"/>
    <p:sldId id="388" r:id="rId118"/>
    <p:sldId id="451" r:id="rId119"/>
    <p:sldId id="491" r:id="rId120"/>
    <p:sldId id="516" r:id="rId121"/>
    <p:sldId id="543" r:id="rId122"/>
    <p:sldId id="449" r:id="rId123"/>
    <p:sldId id="505" r:id="rId124"/>
    <p:sldId id="485" r:id="rId125"/>
    <p:sldId id="390" r:id="rId126"/>
    <p:sldId id="454" r:id="rId127"/>
    <p:sldId id="494" r:id="rId128"/>
    <p:sldId id="393" r:id="rId129"/>
    <p:sldId id="395" r:id="rId130"/>
    <p:sldId id="548" r:id="rId131"/>
    <p:sldId id="476" r:id="rId132"/>
    <p:sldId id="549" r:id="rId133"/>
    <p:sldId id="477" r:id="rId134"/>
    <p:sldId id="455" r:id="rId135"/>
    <p:sldId id="517" r:id="rId136"/>
    <p:sldId id="551" r:id="rId137"/>
    <p:sldId id="456" r:id="rId138"/>
    <p:sldId id="514" r:id="rId139"/>
    <p:sldId id="513" r:id="rId140"/>
    <p:sldId id="486" r:id="rId141"/>
    <p:sldId id="398" r:id="rId142"/>
    <p:sldId id="399" r:id="rId143"/>
    <p:sldId id="401" r:id="rId144"/>
    <p:sldId id="402" r:id="rId145"/>
    <p:sldId id="403" r:id="rId146"/>
    <p:sldId id="404" r:id="rId147"/>
    <p:sldId id="459" r:id="rId148"/>
    <p:sldId id="506" r:id="rId149"/>
    <p:sldId id="512" r:id="rId150"/>
    <p:sldId id="420" r:id="rId151"/>
    <p:sldId id="544" r:id="rId152"/>
    <p:sldId id="526" r:id="rId153"/>
    <p:sldId id="545" r:id="rId154"/>
    <p:sldId id="530" r:id="rId155"/>
    <p:sldId id="525" r:id="rId156"/>
    <p:sldId id="464" r:id="rId157"/>
    <p:sldId id="509" r:id="rId158"/>
    <p:sldId id="520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 Doler" initials="AD" lastIdx="1" clrIdx="0">
    <p:extLst>
      <p:ext uri="{19B8F6BF-5375-455C-9EA6-DF929625EA0E}">
        <p15:presenceInfo xmlns:p15="http://schemas.microsoft.com/office/powerpoint/2012/main" userId="Art Do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0" autoAdjust="0"/>
    <p:restoredTop sz="91920" autoAdjust="0"/>
  </p:normalViewPr>
  <p:slideViewPr>
    <p:cSldViewPr snapToGrid="0" showGuides="1">
      <p:cViewPr varScale="1">
        <p:scale>
          <a:sx n="95" d="100"/>
          <a:sy n="95" d="100"/>
        </p:scale>
        <p:origin x="270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652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113F3-C944-478A-9A89-1D74832C63B7}" type="datetimeFigureOut">
              <a:rPr lang="en-US" smtClean="0"/>
              <a:t>2017-08-02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257BB-E1EA-4E59-8A21-7AF16FBF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9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 event Noodles has to guesstimate based on the model he keeps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9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event he has to Reconstruct </a:t>
            </a:r>
            <a:r>
              <a:rPr lang="en-US"/>
              <a:t>those probabilities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humans are terrible at probability!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7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tend to think from our own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6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tend to REMEMBER from our own perspective,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61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8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lack of communication leads to hiccups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4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story everywhere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5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“Exemplar”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8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example about positive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98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3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Noodles hates losing!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87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was in 1970s – visit was in 1972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4804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 cap="small" baseline="0"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161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889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702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8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9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3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small" baseline="0">
          <a:solidFill>
            <a:schemeClr val="tx1"/>
          </a:solidFill>
          <a:latin typeface="Raleway Medium" panose="020B0603030101060003" pitchFamily="34" charset="0"/>
          <a:ea typeface="Fira Sans ExtraLight" panose="020B04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id98234szSAhXL1IMKHaeOAE4QjRwIBw&amp;url=https://sujenman.wordpress.com/tag/amos-tversky/&amp;psig=AFQjCNEnGHz7WN2kvy-3L9x5uI8C4y7rBA&amp;ust=1489263875828928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7.emf"/><Relationship Id="rId39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22.emf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jpe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emf"/><Relationship Id="rId20" Type="http://schemas.openxmlformats.org/officeDocument/2006/relationships/image" Target="../media/image21.gif"/><Relationship Id="rId29" Type="http://schemas.openxmlformats.org/officeDocument/2006/relationships/image" Target="../media/image30.emf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emf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31" Type="http://schemas.openxmlformats.org/officeDocument/2006/relationships/image" Target="../media/image32.em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jp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Saboteur in Your Retrospectives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How Your Brain Works Against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800" y="5257800"/>
            <a:ext cx="333751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Arthur Doler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    </a:t>
            </a:r>
            <a:r>
              <a:rPr lang="en-US" sz="2200" dirty="0">
                <a:latin typeface="Gill Sans MT" panose="020B0502020104020203" pitchFamily="34" charset="0"/>
              </a:rPr>
              <a:t>@</a:t>
            </a:r>
            <a:r>
              <a:rPr lang="en-US" sz="2200" dirty="0" err="1">
                <a:latin typeface="Gill Sans MT" panose="020B0502020104020203" pitchFamily="34" charset="0"/>
              </a:rPr>
              <a:t>arthurdoler</a:t>
            </a:r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2200" dirty="0">
                <a:latin typeface="Gill Sans MT" panose="020B0502020104020203" pitchFamily="34" charset="0"/>
              </a:rPr>
              <a:t>     arthurdoler@gmail.com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5581991"/>
            <a:ext cx="3648075" cy="1220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5837942"/>
            <a:ext cx="274320" cy="223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3" y="6130436"/>
            <a:ext cx="274320" cy="274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616" y="5837942"/>
            <a:ext cx="475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Slides</a:t>
            </a:r>
            <a:r>
              <a:rPr lang="en-US" sz="2800"/>
              <a:t>: http://bit.ly/2vttrTx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587310" y="6320190"/>
            <a:ext cx="495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Handout: http://bit.ly/2viy7en</a:t>
            </a:r>
          </a:p>
        </p:txBody>
      </p:sp>
    </p:spTree>
    <p:extLst>
      <p:ext uri="{BB962C8B-B14F-4D97-AF65-F5344CB8AC3E}">
        <p14:creationId xmlns:p14="http://schemas.microsoft.com/office/powerpoint/2010/main" val="6351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61" y="369583"/>
            <a:ext cx="3767720" cy="5640298"/>
          </a:xfrm>
          <a:prstGeom prst="rect">
            <a:avLst/>
          </a:prstGeom>
        </p:spPr>
      </p:pic>
      <p:pic>
        <p:nvPicPr>
          <p:cNvPr id="1026" name="Picture 2" descr="Related imag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30" y="612649"/>
            <a:ext cx="3414482" cy="523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Hey. Hey! HEY! Down here – yeah, here. This is where citations will be.</a:t>
            </a:r>
          </a:p>
        </p:txBody>
      </p:sp>
    </p:spTree>
    <p:extLst>
      <p:ext uri="{BB962C8B-B14F-4D97-AF65-F5344CB8AC3E}">
        <p14:creationId xmlns:p14="http://schemas.microsoft.com/office/powerpoint/2010/main" val="36951512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Avoid anchoring by:</a:t>
            </a:r>
            <a:endParaRPr lang="en-US" sz="2200" dirty="0"/>
          </a:p>
          <a:p>
            <a:pPr marL="0" indent="0">
              <a:buNone/>
            </a:pPr>
            <a:endParaRPr lang="en-US" sz="3000" dirty="0"/>
          </a:p>
          <a:p>
            <a:r>
              <a:rPr lang="en-US" dirty="0"/>
              <a:t>Recording opinions before discussion</a:t>
            </a:r>
          </a:p>
          <a:p>
            <a:pPr lvl="1"/>
            <a:endParaRPr lang="en-US" dirty="0"/>
          </a:p>
          <a:p>
            <a:r>
              <a:rPr lang="en-US" dirty="0"/>
              <a:t>Voting on topics to discuss instead of allowing the first topic to come up to dominate</a:t>
            </a:r>
          </a:p>
          <a:p>
            <a:pPr lvl="1"/>
            <a:r>
              <a:rPr lang="en-US" dirty="0"/>
              <a:t>Use secret ballots if necessary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(The Lean Coffee techniques are a really huge help here)</a:t>
            </a:r>
          </a:p>
        </p:txBody>
      </p:sp>
    </p:spTree>
    <p:extLst>
      <p:ext uri="{BB962C8B-B14F-4D97-AF65-F5344CB8AC3E}">
        <p14:creationId xmlns:p14="http://schemas.microsoft.com/office/powerpoint/2010/main" val="106152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Avoid framing by: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neutral frames</a:t>
            </a:r>
          </a:p>
          <a:p>
            <a:endParaRPr lang="en-US" dirty="0"/>
          </a:p>
          <a:p>
            <a:r>
              <a:rPr lang="en-US" dirty="0"/>
              <a:t>Using frames that are large enough to encompass the whole picture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all else fails, use multiple frames at once</a:t>
            </a:r>
          </a:p>
        </p:txBody>
      </p:sp>
    </p:spTree>
    <p:extLst>
      <p:ext uri="{BB962C8B-B14F-4D97-AF65-F5344CB8AC3E}">
        <p14:creationId xmlns:p14="http://schemas.microsoft.com/office/powerpoint/2010/main" val="37994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417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Illusion of Control</a:t>
            </a:r>
          </a:p>
        </p:txBody>
      </p:sp>
    </p:spTree>
    <p:extLst>
      <p:ext uri="{BB962C8B-B14F-4D97-AF65-F5344CB8AC3E}">
        <p14:creationId xmlns:p14="http://schemas.microsoft.com/office/powerpoint/2010/main" val="36733165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and Ward, 1965</a:t>
            </a:r>
          </a:p>
        </p:txBody>
      </p:sp>
    </p:spTree>
    <p:extLst>
      <p:ext uri="{BB962C8B-B14F-4D97-AF65-F5344CB8AC3E}">
        <p14:creationId xmlns:p14="http://schemas.microsoft.com/office/powerpoint/2010/main" val="30068944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64" y="-299212"/>
            <a:ext cx="8814816" cy="661111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Jenkins and Ward, 1965</a:t>
            </a:r>
          </a:p>
        </p:txBody>
      </p:sp>
    </p:spTree>
    <p:extLst>
      <p:ext uri="{BB962C8B-B14F-4D97-AF65-F5344CB8AC3E}">
        <p14:creationId xmlns:p14="http://schemas.microsoft.com/office/powerpoint/2010/main" val="13228426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Estimates of control bore no relation to actual control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… but were correlated to how often “Score” lit 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Jenkins and Ward, 1965</a:t>
            </a:r>
          </a:p>
        </p:txBody>
      </p:sp>
    </p:spTree>
    <p:extLst>
      <p:ext uri="{BB962C8B-B14F-4D97-AF65-F5344CB8AC3E}">
        <p14:creationId xmlns:p14="http://schemas.microsoft.com/office/powerpoint/2010/main" val="15590062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1935"/>
            <a:ext cx="10515600" cy="1325563"/>
          </a:xfrm>
        </p:spPr>
        <p:txBody>
          <a:bodyPr/>
          <a:lstStyle/>
          <a:p>
            <a:r>
              <a:rPr lang="en-US" dirty="0"/>
              <a:t>Control heuristic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7014" y="2361236"/>
            <a:ext cx="84979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You need: </a:t>
            </a:r>
          </a:p>
          <a:p>
            <a:endParaRPr lang="en-US" sz="4000" dirty="0"/>
          </a:p>
          <a:p>
            <a:pPr marL="742950" indent="-742950">
              <a:buAutoNum type="arabicParenR"/>
            </a:pPr>
            <a:r>
              <a:rPr lang="en-US" sz="4000" dirty="0"/>
              <a:t>An intention to create the outcome</a:t>
            </a:r>
          </a:p>
          <a:p>
            <a:pPr marL="742950" indent="-742950">
              <a:buAutoNum type="arabicParenR"/>
            </a:pPr>
            <a:r>
              <a:rPr lang="en-US" sz="4000" dirty="0"/>
              <a:t>A relationship between an action and the outcome</a:t>
            </a:r>
          </a:p>
          <a:p>
            <a:endParaRPr lang="en-US" sz="4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Jenkins and Ward, 1965</a:t>
            </a:r>
          </a:p>
        </p:txBody>
      </p:sp>
    </p:spTree>
    <p:extLst>
      <p:ext uri="{BB962C8B-B14F-4D97-AF65-F5344CB8AC3E}">
        <p14:creationId xmlns:p14="http://schemas.microsoft.com/office/powerpoint/2010/main" val="9259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Noodles doing?</a:t>
            </a:r>
          </a:p>
        </p:txBody>
      </p:sp>
    </p:spTree>
    <p:extLst>
      <p:ext uri="{BB962C8B-B14F-4D97-AF65-F5344CB8AC3E}">
        <p14:creationId xmlns:p14="http://schemas.microsoft.com/office/powerpoint/2010/main" val="13160370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Noodles wants to make you more effective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Plus, Noodles hates not feeling in control</a:t>
            </a:r>
          </a:p>
        </p:txBody>
      </p:sp>
    </p:spTree>
    <p:extLst>
      <p:ext uri="{BB962C8B-B14F-4D97-AF65-F5344CB8AC3E}">
        <p14:creationId xmlns:p14="http://schemas.microsoft.com/office/powerpoint/2010/main" val="322071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00382" y="4390481"/>
            <a:ext cx="3304822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20B0403050000020004" pitchFamily="34" charset="0"/>
                <a:cs typeface="+mj-cs"/>
              </a:defRPr>
            </a:lvl1pPr>
          </a:lstStyle>
          <a:p>
            <a:r>
              <a:rPr lang="en-US" sz="6000" dirty="0"/>
              <a:t>System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1738" y="4051374"/>
            <a:ext cx="28408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Intuitive</a:t>
            </a:r>
          </a:p>
          <a:p>
            <a:r>
              <a:rPr lang="en-US" sz="4000" dirty="0"/>
              <a:t>Unconscious</a:t>
            </a:r>
          </a:p>
          <a:p>
            <a:r>
              <a:rPr lang="en-US" sz="4000" dirty="0"/>
              <a:t>Associative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00382" y="1143070"/>
            <a:ext cx="3304822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20B0403050000020004" pitchFamily="34" charset="0"/>
                <a:cs typeface="+mj-cs"/>
              </a:defRPr>
            </a:lvl1pPr>
          </a:lstStyle>
          <a:p>
            <a:r>
              <a:rPr lang="en-US" sz="6000" dirty="0"/>
              <a:t>System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738" y="836355"/>
            <a:ext cx="23599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Cognitive</a:t>
            </a:r>
          </a:p>
          <a:p>
            <a:r>
              <a:rPr lang="en-US" sz="4000" dirty="0"/>
              <a:t>Conscious</a:t>
            </a:r>
          </a:p>
          <a:p>
            <a:r>
              <a:rPr lang="en-US" sz="4000" dirty="0"/>
              <a:t>Linear</a:t>
            </a:r>
          </a:p>
          <a:p>
            <a:endParaRPr lang="en-US" sz="4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&amp; Slow</a:t>
            </a:r>
            <a:r>
              <a:rPr lang="en-US" dirty="0"/>
              <a:t>, </a:t>
            </a:r>
            <a:r>
              <a:rPr lang="en-US" dirty="0" err="1"/>
              <a:t>Kahneman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2515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19063637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 that you can only control your own actions…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but maybe not even the primary effects of those actions!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and you can forget secondary effects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39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Hindsight Bias</a:t>
            </a:r>
          </a:p>
        </p:txBody>
      </p:sp>
    </p:spTree>
    <p:extLst>
      <p:ext uri="{BB962C8B-B14F-4D97-AF65-F5344CB8AC3E}">
        <p14:creationId xmlns:p14="http://schemas.microsoft.com/office/powerpoint/2010/main" val="26124171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Fischhoff</a:t>
            </a:r>
            <a:r>
              <a:rPr lang="en-US" dirty="0"/>
              <a:t> and </a:t>
            </a:r>
            <a:r>
              <a:rPr lang="en-US" dirty="0" err="1"/>
              <a:t>Beyth</a:t>
            </a:r>
            <a:r>
              <a:rPr lang="en-US" dirty="0"/>
              <a:t>, 1975</a:t>
            </a:r>
          </a:p>
        </p:txBody>
      </p:sp>
    </p:spTree>
    <p:extLst>
      <p:ext uri="{BB962C8B-B14F-4D97-AF65-F5344CB8AC3E}">
        <p14:creationId xmlns:p14="http://schemas.microsoft.com/office/powerpoint/2010/main" val="9154468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15" y="157448"/>
            <a:ext cx="9018769" cy="5961268"/>
          </a:xfrm>
          <a:prstGeom prst="rect">
            <a:avLst/>
          </a:prstGeom>
        </p:spPr>
      </p:pic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/>
              <a:t>Image credit:  Wikimedia</a:t>
            </a:r>
          </a:p>
        </p:txBody>
      </p:sp>
    </p:spTree>
    <p:extLst>
      <p:ext uri="{BB962C8B-B14F-4D97-AF65-F5344CB8AC3E}">
        <p14:creationId xmlns:p14="http://schemas.microsoft.com/office/powerpoint/2010/main" val="30212714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8646"/>
            <a:ext cx="10515600" cy="6551869"/>
          </a:xfrm>
        </p:spPr>
        <p:txBody>
          <a:bodyPr>
            <a:normAutofit/>
          </a:bodyPr>
          <a:lstStyle/>
          <a:p>
            <a:pPr marL="742950" indent="-742950">
              <a:buAutoNum type="arabicParenR"/>
            </a:pPr>
            <a:r>
              <a:rPr lang="en-US" dirty="0"/>
              <a:t>The USA will establish a permanent diplomatic mission in Peking, but not grant diplomatic recognition.</a:t>
            </a:r>
          </a:p>
          <a:p>
            <a:pPr marL="742950" indent="-742950">
              <a:buAutoNum type="arabicParenR"/>
            </a:pPr>
            <a:endParaRPr lang="en-US" dirty="0"/>
          </a:p>
          <a:p>
            <a:pPr marL="742950" indent="-742950">
              <a:buAutoNum type="arabicParenR"/>
            </a:pPr>
            <a:r>
              <a:rPr lang="en-US" dirty="0"/>
              <a:t>President Nixon will meet Mao at least once.</a:t>
            </a:r>
          </a:p>
          <a:p>
            <a:pPr marL="742950" indent="-742950">
              <a:buAutoNum type="arabicParenR"/>
            </a:pPr>
            <a:endParaRPr lang="en-US" dirty="0"/>
          </a:p>
          <a:p>
            <a:pPr marL="742950" indent="-742950">
              <a:buAutoNum type="arabicParenR"/>
            </a:pPr>
            <a:r>
              <a:rPr lang="en-US" dirty="0"/>
              <a:t>President Nixon will announce that his trip was successful.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Fischhoff</a:t>
            </a:r>
            <a:r>
              <a:rPr lang="en-US" dirty="0"/>
              <a:t> and </a:t>
            </a:r>
            <a:r>
              <a:rPr lang="en-US" dirty="0" err="1"/>
              <a:t>Beyth</a:t>
            </a:r>
            <a:r>
              <a:rPr lang="en-US" dirty="0"/>
              <a:t>, 1975</a:t>
            </a:r>
          </a:p>
        </p:txBody>
      </p:sp>
    </p:spTree>
    <p:extLst>
      <p:ext uri="{BB962C8B-B14F-4D97-AF65-F5344CB8AC3E}">
        <p14:creationId xmlns:p14="http://schemas.microsoft.com/office/powerpoint/2010/main" val="1362703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People </a:t>
            </a:r>
            <a:r>
              <a:rPr lang="en-US" i="1" dirty="0"/>
              <a:t>retroactively</a:t>
            </a:r>
            <a:r>
              <a:rPr lang="en-US" dirty="0"/>
              <a:t> </a:t>
            </a:r>
            <a:r>
              <a:rPr lang="en-US" i="1" dirty="0"/>
              <a:t>inflated</a:t>
            </a:r>
            <a:r>
              <a:rPr lang="en-US" dirty="0"/>
              <a:t> their original estimate of the events that actually happened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 err="1"/>
              <a:t>Fischhoff</a:t>
            </a:r>
            <a:r>
              <a:rPr lang="en-US" dirty="0"/>
              <a:t> and </a:t>
            </a:r>
            <a:r>
              <a:rPr lang="en-US" dirty="0" err="1"/>
              <a:t>Beyth</a:t>
            </a:r>
            <a:r>
              <a:rPr lang="en-US" dirty="0"/>
              <a:t>, 1975</a:t>
            </a:r>
          </a:p>
        </p:txBody>
      </p:sp>
    </p:spTree>
    <p:extLst>
      <p:ext uri="{BB962C8B-B14F-4D97-AF65-F5344CB8AC3E}">
        <p14:creationId xmlns:p14="http://schemas.microsoft.com/office/powerpoint/2010/main" val="36692298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Noodles doing?</a:t>
            </a:r>
          </a:p>
        </p:txBody>
      </p:sp>
    </p:spTree>
    <p:extLst>
      <p:ext uri="{BB962C8B-B14F-4D97-AF65-F5344CB8AC3E}">
        <p14:creationId xmlns:p14="http://schemas.microsoft.com/office/powerpoint/2010/main" val="39364384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Personifying the systems helps us reason about their actions better (that’s agent bias)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&amp; Slow</a:t>
            </a:r>
            <a:r>
              <a:rPr lang="en-US" dirty="0"/>
              <a:t>, </a:t>
            </a:r>
            <a:r>
              <a:rPr lang="en-US" dirty="0" err="1"/>
              <a:t>Kahneman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392344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80" y="0"/>
            <a:ext cx="3388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09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39" y="0"/>
            <a:ext cx="6851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42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12049619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Record everything!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 public records of meetings and action items. The more note-taking and note takers the better.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 telling yourself: “If I’d known it then, I’d have acted on it then.”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16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Egocentric Bias</a:t>
            </a:r>
          </a:p>
        </p:txBody>
      </p:sp>
    </p:spTree>
    <p:extLst>
      <p:ext uri="{BB962C8B-B14F-4D97-AF65-F5344CB8AC3E}">
        <p14:creationId xmlns:p14="http://schemas.microsoft.com/office/powerpoint/2010/main" val="3100633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Ross, Greene and House, 1977</a:t>
            </a:r>
          </a:p>
        </p:txBody>
      </p:sp>
    </p:spTree>
    <p:extLst>
      <p:ext uri="{BB962C8B-B14F-4D97-AF65-F5344CB8AC3E}">
        <p14:creationId xmlns:p14="http://schemas.microsoft.com/office/powerpoint/2010/main" val="25200938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40" y="91440"/>
            <a:ext cx="7503720" cy="635262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Ross, Greene and House, 1977</a:t>
            </a:r>
          </a:p>
        </p:txBody>
      </p:sp>
    </p:spTree>
    <p:extLst>
      <p:ext uri="{BB962C8B-B14F-4D97-AF65-F5344CB8AC3E}">
        <p14:creationId xmlns:p14="http://schemas.microsoft.com/office/powerpoint/2010/main" val="21127010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of your peers would do this?</a:t>
            </a:r>
          </a:p>
        </p:txBody>
      </p:sp>
    </p:spTree>
    <p:extLst>
      <p:ext uri="{BB962C8B-B14F-4D97-AF65-F5344CB8AC3E}">
        <p14:creationId xmlns:p14="http://schemas.microsoft.com/office/powerpoint/2010/main" val="5501355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Those who agreed to do it thought </a:t>
            </a:r>
          </a:p>
          <a:p>
            <a:pPr marL="0" indent="0" algn="ctr">
              <a:buNone/>
            </a:pPr>
            <a:r>
              <a:rPr lang="en-US" sz="6000" dirty="0"/>
              <a:t>58.3%</a:t>
            </a:r>
            <a:br>
              <a:rPr lang="en-US" sz="6000" dirty="0"/>
            </a:br>
            <a:r>
              <a:rPr lang="en-US" dirty="0"/>
              <a:t>would agree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Those who did not agree to do it thought </a:t>
            </a:r>
          </a:p>
          <a:p>
            <a:pPr marL="0" indent="0" algn="ctr">
              <a:buNone/>
            </a:pPr>
            <a:r>
              <a:rPr lang="en-US" sz="6000" dirty="0"/>
              <a:t>70.3%</a:t>
            </a:r>
          </a:p>
          <a:p>
            <a:pPr marL="0" indent="0" algn="ctr">
              <a:buNone/>
            </a:pPr>
            <a:r>
              <a:rPr lang="en-US" dirty="0"/>
              <a:t>would not agree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Ross, Greene and House, 1977</a:t>
            </a:r>
          </a:p>
        </p:txBody>
      </p:sp>
    </p:spTree>
    <p:extLst>
      <p:ext uri="{BB962C8B-B14F-4D97-AF65-F5344CB8AC3E}">
        <p14:creationId xmlns:p14="http://schemas.microsoft.com/office/powerpoint/2010/main" val="9255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111554" y="4750523"/>
            <a:ext cx="3968891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20B0403050000020004" pitchFamily="34" charset="0"/>
                <a:cs typeface="+mj-cs"/>
              </a:defRPr>
            </a:lvl1pPr>
          </a:lstStyle>
          <a:p>
            <a:pPr algn="ctr"/>
            <a:r>
              <a:rPr lang="en-US" sz="6000" dirty="0"/>
              <a:t>System 2</a:t>
            </a:r>
          </a:p>
          <a:p>
            <a:pPr algn="ctr"/>
            <a:r>
              <a:rPr lang="en-US" sz="6000" dirty="0"/>
              <a:t>(Me)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62" y="452987"/>
            <a:ext cx="3648075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2" y="-280554"/>
            <a:ext cx="6569557" cy="492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9" y="179127"/>
            <a:ext cx="10662242" cy="64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718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Consensus Effect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Ross, Greene, and House, 1977</a:t>
            </a:r>
          </a:p>
        </p:txBody>
      </p:sp>
    </p:spTree>
    <p:extLst>
      <p:ext uri="{BB962C8B-B14F-4D97-AF65-F5344CB8AC3E}">
        <p14:creationId xmlns:p14="http://schemas.microsoft.com/office/powerpoint/2010/main" val="30303742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79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group projects</a:t>
            </a:r>
          </a:p>
        </p:txBody>
      </p:sp>
    </p:spTree>
    <p:extLst>
      <p:ext uri="{BB962C8B-B14F-4D97-AF65-F5344CB8AC3E}">
        <p14:creationId xmlns:p14="http://schemas.microsoft.com/office/powerpoint/2010/main" val="37586837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Noodles doing?</a:t>
            </a:r>
          </a:p>
        </p:txBody>
      </p:sp>
    </p:spTree>
    <p:extLst>
      <p:ext uri="{BB962C8B-B14F-4D97-AF65-F5344CB8AC3E}">
        <p14:creationId xmlns:p14="http://schemas.microsoft.com/office/powerpoint/2010/main" val="24461028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750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424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1448590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people a purpose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Ross, Greene, and House, 1977</a:t>
            </a:r>
          </a:p>
        </p:txBody>
      </p:sp>
    </p:spTree>
    <p:extLst>
      <p:ext uri="{BB962C8B-B14F-4D97-AF65-F5344CB8AC3E}">
        <p14:creationId xmlns:p14="http://schemas.microsoft.com/office/powerpoint/2010/main" val="26826005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The stronger your team is – the more they identify with a common goal – the less egocentric bias will matter in the team.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 stronger your </a:t>
            </a:r>
            <a:r>
              <a:rPr lang="en-US" i="1" dirty="0"/>
              <a:t>company</a:t>
            </a:r>
            <a:r>
              <a:rPr lang="en-US" dirty="0"/>
              <a:t> is…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Ross, Greene, and House, 1977</a:t>
            </a:r>
          </a:p>
        </p:txBody>
      </p:sp>
    </p:spTree>
    <p:extLst>
      <p:ext uri="{BB962C8B-B14F-4D97-AF65-F5344CB8AC3E}">
        <p14:creationId xmlns:p14="http://schemas.microsoft.com/office/powerpoint/2010/main" val="397532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111554" y="4750523"/>
            <a:ext cx="3968891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20B0403050000020004" pitchFamily="34" charset="0"/>
                <a:cs typeface="+mj-cs"/>
              </a:defRPr>
            </a:lvl1pPr>
          </a:lstStyle>
          <a:p>
            <a:pPr algn="ctr"/>
            <a:r>
              <a:rPr lang="en-US" sz="6000" dirty="0"/>
              <a:t>System 1</a:t>
            </a:r>
          </a:p>
          <a:p>
            <a:pPr algn="ctr"/>
            <a:r>
              <a:rPr lang="en-US" sz="6000" dirty="0"/>
              <a:t>(Noodles)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88" y="124691"/>
            <a:ext cx="5633024" cy="4340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351413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745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Bias Blind Spot</a:t>
            </a:r>
          </a:p>
        </p:txBody>
      </p:sp>
    </p:spTree>
    <p:extLst>
      <p:ext uri="{BB962C8B-B14F-4D97-AF65-F5344CB8AC3E}">
        <p14:creationId xmlns:p14="http://schemas.microsoft.com/office/powerpoint/2010/main" val="41027935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Bias </a:t>
            </a:r>
            <a:r>
              <a:rPr lang="en-US" sz="7200" dirty="0" err="1"/>
              <a:t>Bias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616059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Illusion of superiority</a:t>
            </a:r>
          </a:p>
        </p:txBody>
      </p:sp>
    </p:spTree>
    <p:extLst>
      <p:ext uri="{BB962C8B-B14F-4D97-AF65-F5344CB8AC3E}">
        <p14:creationId xmlns:p14="http://schemas.microsoft.com/office/powerpoint/2010/main" val="3713096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37309"/>
            <a:ext cx="10515600" cy="4839653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b="1" cap="small" dirty="0"/>
              <a:t>Lake  </a:t>
            </a:r>
            <a:r>
              <a:rPr lang="en-US" sz="6000" b="1" cap="small" dirty="0" err="1"/>
              <a:t>Wobegon</a:t>
            </a:r>
            <a:endParaRPr lang="en-US" b="1" cap="small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“Where all the women are strong, all the men are good looking, and all the children are above average."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Prairie Home Companion, </a:t>
            </a:r>
            <a:r>
              <a:rPr lang="en-US" dirty="0"/>
              <a:t>Keillor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49679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University of Nebraska faculty survey, 1977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68% rated themselves in the top 25%</a:t>
            </a:r>
          </a:p>
          <a:p>
            <a:endParaRPr lang="en-US" dirty="0"/>
          </a:p>
          <a:p>
            <a:r>
              <a:rPr lang="en-US" dirty="0"/>
              <a:t>More than 90% rated themselves above average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Cross, 1977</a:t>
            </a:r>
          </a:p>
        </p:txBody>
      </p:sp>
    </p:spTree>
    <p:extLst>
      <p:ext uri="{BB962C8B-B14F-4D97-AF65-F5344CB8AC3E}">
        <p14:creationId xmlns:p14="http://schemas.microsoft.com/office/powerpoint/2010/main" val="347761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330" y="13831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You think you are less biased than you are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41035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0000300000000000000" pitchFamily="50" charset="0"/>
                <a:cs typeface="+mj-cs"/>
              </a:defRPr>
            </a:lvl1pPr>
          </a:lstStyle>
          <a:p>
            <a:r>
              <a:rPr lang="en-US" dirty="0"/>
              <a:t>… And I’ve just spent an hour giving you justification for that</a:t>
            </a:r>
          </a:p>
        </p:txBody>
      </p:sp>
    </p:spTree>
    <p:extLst>
      <p:ext uri="{BB962C8B-B14F-4D97-AF65-F5344CB8AC3E}">
        <p14:creationId xmlns:p14="http://schemas.microsoft.com/office/powerpoint/2010/main" val="25971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5605191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Teach your team about biases – then keep each other honest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“Bias Buddies™”</a:t>
            </a:r>
          </a:p>
        </p:txBody>
      </p:sp>
    </p:spTree>
    <p:extLst>
      <p:ext uri="{BB962C8B-B14F-4D97-AF65-F5344CB8AC3E}">
        <p14:creationId xmlns:p14="http://schemas.microsoft.com/office/powerpoint/2010/main" val="19010759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wrap this up</a:t>
            </a:r>
          </a:p>
        </p:txBody>
      </p:sp>
    </p:spTree>
    <p:extLst>
      <p:ext uri="{BB962C8B-B14F-4D97-AF65-F5344CB8AC3E}">
        <p14:creationId xmlns:p14="http://schemas.microsoft.com/office/powerpoint/2010/main" val="224864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57" y="0"/>
            <a:ext cx="890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15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Remember!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your primary tool is awareness</a:t>
            </a:r>
          </a:p>
        </p:txBody>
      </p:sp>
    </p:spTree>
    <p:extLst>
      <p:ext uri="{BB962C8B-B14F-4D97-AF65-F5344CB8AC3E}">
        <p14:creationId xmlns:p14="http://schemas.microsoft.com/office/powerpoint/2010/main" val="33659368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728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1272" y="210312"/>
            <a:ext cx="11670792" cy="6492240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Actually talk to other people and find out what they value, and what their external circumstances are. (</a:t>
            </a:r>
            <a:r>
              <a:rPr lang="en-US" sz="2800" i="1" dirty="0"/>
              <a:t>Narrative Bias, Attribution Errors</a:t>
            </a:r>
            <a:r>
              <a:rPr lang="en-US" sz="2800" dirty="0"/>
              <a:t>)</a:t>
            </a:r>
          </a:p>
          <a:p>
            <a:pPr lvl="0"/>
            <a:r>
              <a:rPr lang="en-US" sz="2800" dirty="0"/>
              <a:t>Be empathetic towards other people. (</a:t>
            </a:r>
            <a:r>
              <a:rPr lang="en-US" sz="2800" i="1" dirty="0"/>
              <a:t>Narrative Bias, Attribution Errors</a:t>
            </a:r>
            <a:r>
              <a:rPr lang="en-US" sz="2800" dirty="0"/>
              <a:t>)</a:t>
            </a:r>
          </a:p>
          <a:p>
            <a:pPr lvl="0"/>
            <a:r>
              <a:rPr lang="en-US" sz="2800" dirty="0"/>
              <a:t>Remember that the farther an action is from its effects, the less likely it is that your intuition will connect the dots. (</a:t>
            </a:r>
            <a:r>
              <a:rPr lang="en-US" sz="2800" i="1" dirty="0"/>
              <a:t>Narrative Bias</a:t>
            </a:r>
            <a:r>
              <a:rPr lang="en-US" sz="2800" dirty="0"/>
              <a:t>)</a:t>
            </a:r>
          </a:p>
          <a:p>
            <a:pPr lvl="0"/>
            <a:r>
              <a:rPr lang="en-GB" sz="2800" dirty="0"/>
              <a:t>Recast people in your outgroups as your ally. (</a:t>
            </a:r>
            <a:r>
              <a:rPr lang="en-GB" sz="2800" i="1" dirty="0"/>
              <a:t>Attribution Errors, Egocentric Bias</a:t>
            </a:r>
            <a:r>
              <a:rPr lang="en-GB" sz="2800" dirty="0"/>
              <a:t>)</a:t>
            </a:r>
            <a:endParaRPr lang="en-US" sz="2800" dirty="0"/>
          </a:p>
          <a:p>
            <a:pPr lvl="0"/>
            <a:r>
              <a:rPr lang="en-GB" sz="2800" dirty="0"/>
              <a:t>Record opinions before discussion.</a:t>
            </a:r>
            <a:r>
              <a:rPr lang="en-US" sz="2800" dirty="0"/>
              <a:t> (</a:t>
            </a:r>
            <a:r>
              <a:rPr lang="en-US" sz="2800" i="1" dirty="0"/>
              <a:t>Anchoring and Framing Effects</a:t>
            </a:r>
            <a:r>
              <a:rPr lang="en-US" sz="2800" dirty="0"/>
              <a:t>)</a:t>
            </a:r>
          </a:p>
          <a:p>
            <a:pPr lvl="0"/>
            <a:r>
              <a:rPr lang="en-US" sz="2800" dirty="0"/>
              <a:t>Vote on topics to discuss. (</a:t>
            </a:r>
            <a:r>
              <a:rPr lang="en-US" sz="2800" i="1" dirty="0"/>
              <a:t>Anchoring and Framing Effects</a:t>
            </a:r>
            <a:r>
              <a:rPr lang="en-US" sz="2800" dirty="0"/>
              <a:t>)</a:t>
            </a:r>
          </a:p>
          <a:p>
            <a:pPr lvl="0"/>
            <a:r>
              <a:rPr lang="en-US" sz="2800" dirty="0"/>
              <a:t>Focus on the things your team can actually control. (</a:t>
            </a:r>
            <a:r>
              <a:rPr lang="en-US" sz="2800" i="1" dirty="0"/>
              <a:t>Illusion of Control</a:t>
            </a:r>
            <a:r>
              <a:rPr lang="en-US" sz="2800" dirty="0"/>
              <a:t>)</a:t>
            </a:r>
          </a:p>
          <a:p>
            <a:pPr lvl="0"/>
            <a:r>
              <a:rPr lang="en-US" sz="2800" dirty="0"/>
              <a:t>Record your team’s decisions, and what information led you to make them. (</a:t>
            </a:r>
            <a:r>
              <a:rPr lang="en-US" sz="2800" i="1" dirty="0"/>
              <a:t>Hindsight Bias</a:t>
            </a:r>
            <a:r>
              <a:rPr lang="en-US" sz="2800" dirty="0"/>
              <a:t>)</a:t>
            </a:r>
          </a:p>
          <a:p>
            <a:pPr lvl="0"/>
            <a:r>
              <a:rPr lang="en-US" sz="2800" dirty="0"/>
              <a:t>Make sure you and your team know your purpose. (</a:t>
            </a:r>
            <a:r>
              <a:rPr lang="en-US" sz="2800" i="1" dirty="0"/>
              <a:t>Egocentric Bias</a:t>
            </a:r>
            <a:r>
              <a:rPr lang="en-US" sz="2800" dirty="0"/>
              <a:t>)</a:t>
            </a:r>
          </a:p>
          <a:p>
            <a:pPr lvl="0"/>
            <a:r>
              <a:rPr lang="en-US" sz="2800" dirty="0"/>
              <a:t>Build trust in your team and become Bias Buddies™. (</a:t>
            </a:r>
            <a:r>
              <a:rPr lang="en-US" sz="2800" i="1" dirty="0"/>
              <a:t>Bias Bias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02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950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0604" y="219456"/>
            <a:ext cx="11670792" cy="6419088"/>
          </a:xfrm>
        </p:spPr>
        <p:txBody>
          <a:bodyPr>
            <a:normAutofit fontScale="92500"/>
          </a:bodyPr>
          <a:lstStyle/>
          <a:p>
            <a:pPr lvl="0">
              <a:lnSpc>
                <a:spcPct val="100000"/>
              </a:lnSpc>
            </a:pPr>
            <a:r>
              <a:rPr lang="en-US" sz="3200" dirty="0"/>
              <a:t>Be satisfied with explanations of events that blame a person. (</a:t>
            </a:r>
            <a:r>
              <a:rPr lang="en-US" sz="3200" i="1" dirty="0"/>
              <a:t>Narrative Bias</a:t>
            </a:r>
            <a:r>
              <a:rPr lang="en-US" sz="3200" dirty="0"/>
              <a:t>)</a:t>
            </a:r>
          </a:p>
          <a:p>
            <a:pPr lvl="0">
              <a:lnSpc>
                <a:spcPct val="100000"/>
              </a:lnSpc>
            </a:pPr>
            <a:r>
              <a:rPr lang="en-US" sz="3200" dirty="0"/>
              <a:t>Fall prey to the </a:t>
            </a:r>
            <a:r>
              <a:rPr lang="en-US" sz="3200" i="1" dirty="0"/>
              <a:t>post hoc ergo propter hoc</a:t>
            </a:r>
            <a:r>
              <a:rPr lang="en-US" sz="3200" dirty="0"/>
              <a:t> fallacy. (</a:t>
            </a:r>
            <a:r>
              <a:rPr lang="en-US" sz="3200" i="1" dirty="0"/>
              <a:t>Narrative Bias</a:t>
            </a:r>
            <a:r>
              <a:rPr lang="en-US" sz="3200" dirty="0"/>
              <a:t>)</a:t>
            </a:r>
          </a:p>
          <a:p>
            <a:pPr lvl="0">
              <a:lnSpc>
                <a:spcPct val="100000"/>
              </a:lnSpc>
            </a:pPr>
            <a:r>
              <a:rPr lang="en-US" sz="3200" dirty="0"/>
              <a:t>Use frames that are strictly positive or negative when proposing ideas. (</a:t>
            </a:r>
            <a:r>
              <a:rPr lang="en-US" sz="3200" i="1" dirty="0"/>
              <a:t>Framing Effect</a:t>
            </a:r>
            <a:r>
              <a:rPr lang="en-US" sz="3200" dirty="0"/>
              <a:t>)</a:t>
            </a:r>
          </a:p>
          <a:p>
            <a:pPr lvl="0">
              <a:lnSpc>
                <a:spcPct val="100000"/>
              </a:lnSpc>
            </a:pPr>
            <a:r>
              <a:rPr lang="en-US" sz="3200" dirty="0"/>
              <a:t>Try to use complex processes or even your knowledge of biases to manipulate people. (</a:t>
            </a:r>
            <a:r>
              <a:rPr lang="en-US" sz="3200" i="1" dirty="0"/>
              <a:t>Illusion of Control</a:t>
            </a:r>
            <a:r>
              <a:rPr lang="en-US" sz="3200" dirty="0"/>
              <a:t>)</a:t>
            </a:r>
          </a:p>
          <a:p>
            <a:pPr lvl="0">
              <a:lnSpc>
                <a:spcPct val="100000"/>
              </a:lnSpc>
            </a:pPr>
            <a:r>
              <a:rPr lang="en-US" sz="3200" dirty="0"/>
              <a:t>Feel bad because you “should have known” something. (</a:t>
            </a:r>
            <a:r>
              <a:rPr lang="en-US" sz="3200" i="1" dirty="0"/>
              <a:t>Hindsight Bias</a:t>
            </a:r>
            <a:r>
              <a:rPr lang="en-US" sz="3200" dirty="0"/>
              <a:t>)</a:t>
            </a:r>
          </a:p>
          <a:p>
            <a:pPr lvl="0">
              <a:lnSpc>
                <a:spcPct val="100000"/>
              </a:lnSpc>
            </a:pPr>
            <a:r>
              <a:rPr lang="en-US" sz="3200" dirty="0"/>
              <a:t>Procrastinate by continuing to seek more information when you don’t need it. (</a:t>
            </a:r>
            <a:r>
              <a:rPr lang="en-US" sz="3200" i="1" dirty="0"/>
              <a:t>Information Bias</a:t>
            </a:r>
            <a:r>
              <a:rPr lang="en-US" sz="3200" dirty="0"/>
              <a:t>)</a:t>
            </a:r>
          </a:p>
          <a:p>
            <a:pPr lvl="0">
              <a:lnSpc>
                <a:spcPct val="100000"/>
              </a:lnSpc>
            </a:pPr>
            <a:r>
              <a:rPr lang="en-US" sz="3200" dirty="0"/>
              <a:t>Make decisions under pressure! Cognitive load makes you more likely to accept System 1’s output without checking it first. (</a:t>
            </a:r>
            <a:r>
              <a:rPr lang="en-US" sz="3200" i="1" dirty="0"/>
              <a:t>All Cognitive Biases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337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70" y="0"/>
            <a:ext cx="7134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923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216" y="2225357"/>
            <a:ext cx="420624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Thanks!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800" y="5257800"/>
            <a:ext cx="333751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Arthur Doler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    </a:t>
            </a:r>
            <a:r>
              <a:rPr lang="en-US" sz="2200" dirty="0">
                <a:latin typeface="Gill Sans MT" panose="020B0502020104020203" pitchFamily="34" charset="0"/>
              </a:rPr>
              <a:t>@</a:t>
            </a:r>
            <a:r>
              <a:rPr lang="en-US" sz="2200" dirty="0" err="1">
                <a:latin typeface="Gill Sans MT" panose="020B0502020104020203" pitchFamily="34" charset="0"/>
              </a:rPr>
              <a:t>arthurdoler</a:t>
            </a:r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2200" dirty="0">
                <a:latin typeface="Gill Sans MT" panose="020B0502020104020203" pitchFamily="34" charset="0"/>
              </a:rPr>
              <a:t>     arthurdoler@gmail.com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5581991"/>
            <a:ext cx="3648075" cy="1220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5837942"/>
            <a:ext cx="274320" cy="223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3" y="6130436"/>
            <a:ext cx="27432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98" y="59061"/>
            <a:ext cx="4236649" cy="56509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85616" y="5837942"/>
            <a:ext cx="475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Slides: http://bit.ly/2vttrTx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87310" y="6320190"/>
            <a:ext cx="495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Handout: http://bit.ly/2viy7en</a:t>
            </a:r>
          </a:p>
        </p:txBody>
      </p:sp>
    </p:spTree>
    <p:extLst>
      <p:ext uri="{BB962C8B-B14F-4D97-AF65-F5344CB8AC3E}">
        <p14:creationId xmlns:p14="http://schemas.microsoft.com/office/powerpoint/2010/main" val="26166531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84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i="1" dirty="0"/>
              <a:t>Thinking, Fast and Slow </a:t>
            </a:r>
            <a:r>
              <a:rPr lang="en-US" dirty="0"/>
              <a:t>– Daniel </a:t>
            </a:r>
            <a:r>
              <a:rPr lang="en-US" dirty="0" err="1"/>
              <a:t>Kahneman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/>
              <a:t>You Are Not So Smart</a:t>
            </a:r>
            <a:r>
              <a:rPr lang="en-US" dirty="0"/>
              <a:t> – David </a:t>
            </a:r>
            <a:r>
              <a:rPr lang="en-US" dirty="0" err="1"/>
              <a:t>McRaney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/>
              <a:t>You Are Now Less Dumb </a:t>
            </a:r>
            <a:r>
              <a:rPr lang="en-US" dirty="0"/>
              <a:t>– David </a:t>
            </a:r>
            <a:r>
              <a:rPr lang="en-US" dirty="0" err="1"/>
              <a:t>McRaney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/>
              <a:t>The Hidden Brain </a:t>
            </a:r>
            <a:r>
              <a:rPr lang="en-US" dirty="0"/>
              <a:t>– Shankar </a:t>
            </a:r>
            <a:r>
              <a:rPr lang="en-US" dirty="0" err="1"/>
              <a:t>Vedantam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334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The Wikipedia list of Cognitive Biases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Chase down the primary sources! A lot of the studies are in PDF format for free!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20B0403050000020004" pitchFamily="34" charset="0"/>
                <a:cs typeface="+mj-cs"/>
              </a:defRPr>
            </a:lvl1pPr>
          </a:lstStyle>
          <a:p>
            <a:r>
              <a:rPr lang="en-US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9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57" y="0"/>
            <a:ext cx="890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6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57" y="0"/>
            <a:ext cx="890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8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Noodles exist?</a:t>
            </a:r>
          </a:p>
        </p:txBody>
      </p:sp>
    </p:spTree>
    <p:extLst>
      <p:ext uri="{BB962C8B-B14F-4D97-AF65-F5344CB8AC3E}">
        <p14:creationId xmlns:p14="http://schemas.microsoft.com/office/powerpoint/2010/main" val="1496823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00382" y="4390481"/>
            <a:ext cx="3304822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20B0403050000020004" pitchFamily="34" charset="0"/>
                <a:cs typeface="+mj-cs"/>
              </a:defRPr>
            </a:lvl1pPr>
          </a:lstStyle>
          <a:p>
            <a:r>
              <a:rPr lang="en-US" sz="6000" dirty="0"/>
              <a:t>System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1738" y="4699319"/>
            <a:ext cx="3764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Uses less glucose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00382" y="1143070"/>
            <a:ext cx="3304822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20B0403050000020004" pitchFamily="34" charset="0"/>
                <a:cs typeface="+mj-cs"/>
              </a:defRPr>
            </a:lvl1pPr>
          </a:lstStyle>
          <a:p>
            <a:r>
              <a:rPr lang="en-US" sz="6000" dirty="0"/>
              <a:t>System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738" y="1451908"/>
            <a:ext cx="4439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Uses </a:t>
            </a:r>
            <a:r>
              <a:rPr lang="en-US" sz="4000" b="1" dirty="0"/>
              <a:t>lots</a:t>
            </a:r>
            <a:r>
              <a:rPr lang="en-US" sz="4000" dirty="0"/>
              <a:t> of glucose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&amp; Slow</a:t>
            </a:r>
            <a:r>
              <a:rPr lang="en-US" dirty="0"/>
              <a:t>, </a:t>
            </a:r>
            <a:r>
              <a:rPr lang="en-US" dirty="0" err="1"/>
              <a:t>Kahneman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8379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7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3808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 descr="Paige Technolog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368" y="475783"/>
            <a:ext cx="2251008" cy="128250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911927"/>
          <a:ext cx="8956888" cy="2696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6967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rgbClr val="9B26B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087" y="79281"/>
            <a:ext cx="3932916" cy="773475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688958"/>
          <a:ext cx="8956888" cy="20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7440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128" y="4687342"/>
            <a:ext cx="1273457" cy="539097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163" y="4837341"/>
            <a:ext cx="1167630" cy="316929"/>
          </a:xfrm>
          <a:prstGeom prst="rect">
            <a:avLst/>
          </a:prstGeom>
        </p:spPr>
      </p:pic>
      <p:pic>
        <p:nvPicPr>
          <p:cNvPr id="28" name="Picture 27" descr="DS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311" y="5769367"/>
            <a:ext cx="869920" cy="28278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7285" y="5495089"/>
            <a:ext cx="1221914" cy="331662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713" y="2596671"/>
            <a:ext cx="1788836" cy="647390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7676" y="4766764"/>
            <a:ext cx="870800" cy="696639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6588" y="5219818"/>
            <a:ext cx="1294867" cy="432855"/>
          </a:xfrm>
          <a:prstGeom prst="rect">
            <a:avLst/>
          </a:prstGeom>
        </p:spPr>
      </p:pic>
      <p:pic>
        <p:nvPicPr>
          <p:cNvPr id="12" name="Picture 11" descr="Balance Innovations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778" y="5408815"/>
            <a:ext cx="662388" cy="523797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639" y="2026166"/>
            <a:ext cx="2278005" cy="54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690" y="1997234"/>
            <a:ext cx="2218400" cy="534100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319" y="6358470"/>
            <a:ext cx="1726884" cy="27280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442821"/>
            <a:ext cx="2399407" cy="554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847" y="2519406"/>
            <a:ext cx="2134146" cy="692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99" y="4728914"/>
            <a:ext cx="1117332" cy="4100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8309" y="6085157"/>
            <a:ext cx="972480" cy="455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379" y="5251764"/>
            <a:ext cx="1208945" cy="3923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4422" y="4742731"/>
            <a:ext cx="1383216" cy="2411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332" y="3852672"/>
            <a:ext cx="2537359" cy="551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319" y="5154270"/>
            <a:ext cx="1278577" cy="38628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993" y="5231338"/>
            <a:ext cx="1130970" cy="461272"/>
          </a:xfrm>
          <a:prstGeom prst="rect">
            <a:avLst/>
          </a:prstGeom>
        </p:spPr>
      </p:pic>
      <p:pic>
        <p:nvPicPr>
          <p:cNvPr id="44" name="Picture 43" descr="CMH KC blue white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999" y="6289705"/>
            <a:ext cx="1556818" cy="3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557" y="3003837"/>
            <a:ext cx="2828552" cy="218569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864" y="633604"/>
            <a:ext cx="2500066" cy="10693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090" y="867773"/>
            <a:ext cx="2680329" cy="9046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756" y="3164071"/>
            <a:ext cx="2568113" cy="61634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05" y="3954726"/>
            <a:ext cx="2969211" cy="85502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59" y="3674246"/>
            <a:ext cx="2372201" cy="3546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881" y="1946585"/>
            <a:ext cx="1329160" cy="84672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574" y="3092923"/>
            <a:ext cx="2489785" cy="57157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622" y="3088015"/>
            <a:ext cx="2136816" cy="639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918" y="3899310"/>
            <a:ext cx="1619356" cy="6054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660" y="5854221"/>
            <a:ext cx="1244287" cy="46660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952" y="5380736"/>
            <a:ext cx="1340763" cy="56036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115" y="5956445"/>
            <a:ext cx="1287308" cy="3318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049" y="5884594"/>
            <a:ext cx="1403261" cy="27131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830" y="6382792"/>
            <a:ext cx="1193439" cy="1946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766" y="6256257"/>
            <a:ext cx="1119606" cy="45992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310" y="5725692"/>
            <a:ext cx="1153284" cy="46494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042" y="5034752"/>
            <a:ext cx="1111231" cy="3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2 is </a:t>
            </a:r>
            <a:r>
              <a:rPr lang="en-US" i="1" dirty="0"/>
              <a:t>cognitively lazy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&amp; Slow</a:t>
            </a:r>
            <a:r>
              <a:rPr lang="en-US" dirty="0"/>
              <a:t>, </a:t>
            </a:r>
            <a:r>
              <a:rPr lang="en-US" dirty="0" err="1"/>
              <a:t>Kahneman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66760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3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72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755" y="1916289"/>
            <a:ext cx="5836356" cy="284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38867" y="1086555"/>
            <a:ext cx="10515600" cy="4684889"/>
          </a:xfrm>
        </p:spPr>
        <p:txBody>
          <a:bodyPr>
            <a:normAutofit/>
          </a:bodyPr>
          <a:lstStyle/>
          <a:p>
            <a:r>
              <a:rPr lang="en-US" sz="16600" b="1" dirty="0"/>
              <a:t>IDEA!</a:t>
            </a:r>
          </a:p>
        </p:txBody>
      </p:sp>
      <p:pic>
        <p:nvPicPr>
          <p:cNvPr id="4" name="Graphic 3" descr="Thumbs Up 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422" y="1264356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27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2394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 rarely ever question what Noodles brings 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973445"/>
            <a:ext cx="10515600" cy="156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0000300000000000000" pitchFamily="50" charset="0"/>
                <a:cs typeface="+mj-cs"/>
              </a:defRPr>
            </a:lvl1pPr>
          </a:lstStyle>
          <a:p>
            <a:r>
              <a:rPr lang="en-US" dirty="0"/>
              <a:t>But Noodles’ whole job is to be lazy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&amp; Slow</a:t>
            </a:r>
            <a:r>
              <a:rPr lang="en-US" dirty="0"/>
              <a:t>, </a:t>
            </a:r>
            <a:r>
              <a:rPr lang="en-US" dirty="0" err="1"/>
              <a:t>Kahneman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9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Raleway ExtraBold" panose="020B0903030101060003" pitchFamily="34" charset="0"/>
              </a:rPr>
              <a:t>YOU NEVER KNOW WHAT NOODLES IS THINKING!!!!</a:t>
            </a:r>
          </a:p>
        </p:txBody>
      </p:sp>
    </p:spTree>
    <p:extLst>
      <p:ext uri="{BB962C8B-B14F-4D97-AF65-F5344CB8AC3E}">
        <p14:creationId xmlns:p14="http://schemas.microsoft.com/office/powerpoint/2010/main" val="317407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A bat and a ball cost $1.10.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The bat costs one dollar more than the ball.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How much does the ball cost?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Frederick, 2005</a:t>
            </a:r>
          </a:p>
        </p:txBody>
      </p:sp>
    </p:spTree>
    <p:extLst>
      <p:ext uri="{BB962C8B-B14F-4D97-AF65-F5344CB8AC3E}">
        <p14:creationId xmlns:p14="http://schemas.microsoft.com/office/powerpoint/2010/main" val="3121129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 about this?</a:t>
            </a:r>
          </a:p>
        </p:txBody>
      </p:sp>
    </p:spTree>
    <p:extLst>
      <p:ext uri="{BB962C8B-B14F-4D97-AF65-F5344CB8AC3E}">
        <p14:creationId xmlns:p14="http://schemas.microsoft.com/office/powerpoint/2010/main" val="3789143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can </a:t>
            </a:r>
            <a:r>
              <a:rPr lang="en-US" b="1" dirty="0"/>
              <a:t>never</a:t>
            </a:r>
            <a:r>
              <a:rPr lang="en-US" dirty="0"/>
              <a:t> really control noodles!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only real tool is awareness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and Slow, </a:t>
            </a:r>
            <a:r>
              <a:rPr lang="en-US" dirty="0" err="1"/>
              <a:t>Kahneman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7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Why should we have Retrospectives?</a:t>
            </a:r>
          </a:p>
        </p:txBody>
      </p:sp>
    </p:spTree>
    <p:extLst>
      <p:ext uri="{BB962C8B-B14F-4D97-AF65-F5344CB8AC3E}">
        <p14:creationId xmlns:p14="http://schemas.microsoft.com/office/powerpoint/2010/main" val="2928757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96253" y="180474"/>
            <a:ext cx="12288253" cy="6677525"/>
          </a:xfrm>
        </p:spPr>
        <p:txBody>
          <a:bodyPr numCol="2"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sz="4400" dirty="0"/>
              <a:t>Narrative Bias</a:t>
            </a:r>
          </a:p>
          <a:p>
            <a:pPr lvl="1">
              <a:lnSpc>
                <a:spcPct val="110000"/>
              </a:lnSpc>
            </a:pPr>
            <a:r>
              <a:rPr lang="en-US" sz="4400" dirty="0"/>
              <a:t>Attribution Errors</a:t>
            </a:r>
          </a:p>
          <a:p>
            <a:pPr lvl="2">
              <a:lnSpc>
                <a:spcPct val="110000"/>
              </a:lnSpc>
              <a:buSzPct val="68000"/>
              <a:buFont typeface="Courier New" panose="02070309020205020404" pitchFamily="49" charset="0"/>
              <a:buChar char="o"/>
            </a:pPr>
            <a:r>
              <a:rPr lang="en-US" sz="4000" dirty="0"/>
              <a:t>Fundamental Attribution Error</a:t>
            </a:r>
          </a:p>
          <a:p>
            <a:pPr lvl="2">
              <a:lnSpc>
                <a:spcPct val="110000"/>
              </a:lnSpc>
              <a:buSzPct val="68000"/>
              <a:buFont typeface="Courier New" panose="02070309020205020404" pitchFamily="49" charset="0"/>
              <a:buChar char="o"/>
            </a:pPr>
            <a:r>
              <a:rPr lang="en-US" sz="4000" dirty="0"/>
              <a:t>Group Attribution Error</a:t>
            </a:r>
          </a:p>
          <a:p>
            <a:pPr lvl="2">
              <a:lnSpc>
                <a:spcPct val="110000"/>
              </a:lnSpc>
              <a:buSzPct val="68000"/>
              <a:buFont typeface="Courier New" panose="02070309020205020404" pitchFamily="49" charset="0"/>
              <a:buChar char="o"/>
            </a:pPr>
            <a:r>
              <a:rPr lang="en-US" sz="4000" dirty="0"/>
              <a:t>Ultimate Attribution Error</a:t>
            </a:r>
          </a:p>
          <a:p>
            <a:pPr lvl="1">
              <a:lnSpc>
                <a:spcPct val="110000"/>
              </a:lnSpc>
            </a:pPr>
            <a:r>
              <a:rPr lang="en-US" sz="4400" dirty="0"/>
              <a:t>Choice-Supportive Bias</a:t>
            </a:r>
          </a:p>
          <a:p>
            <a:pPr lvl="1">
              <a:lnSpc>
                <a:spcPct val="110000"/>
              </a:lnSpc>
            </a:pPr>
            <a:r>
              <a:rPr lang="en-US" sz="4400" dirty="0"/>
              <a:t>Framing and Anchoring Effects</a:t>
            </a:r>
          </a:p>
          <a:p>
            <a:pPr lvl="1">
              <a:lnSpc>
                <a:spcPct val="110000"/>
              </a:lnSpc>
            </a:pPr>
            <a:r>
              <a:rPr lang="en-US" sz="4400" dirty="0"/>
              <a:t>Hindsight Bias</a:t>
            </a:r>
          </a:p>
          <a:p>
            <a:pPr lvl="1">
              <a:lnSpc>
                <a:spcPct val="110000"/>
              </a:lnSpc>
            </a:pPr>
            <a:r>
              <a:rPr lang="en-US" sz="4400" dirty="0"/>
              <a:t>Illusion of Control</a:t>
            </a:r>
          </a:p>
          <a:p>
            <a:pPr lvl="1">
              <a:lnSpc>
                <a:spcPct val="110000"/>
              </a:lnSpc>
            </a:pPr>
            <a:r>
              <a:rPr lang="en-US" sz="4400" dirty="0"/>
              <a:t>Change Bias</a:t>
            </a:r>
          </a:p>
          <a:p>
            <a:pPr lvl="1">
              <a:lnSpc>
                <a:spcPct val="110000"/>
              </a:lnSpc>
            </a:pPr>
            <a:r>
              <a:rPr lang="en-US" sz="4400" dirty="0"/>
              <a:t>Egocentric Bias</a:t>
            </a:r>
          </a:p>
          <a:p>
            <a:pPr lvl="1">
              <a:lnSpc>
                <a:spcPct val="110000"/>
              </a:lnSpc>
            </a:pPr>
            <a:r>
              <a:rPr lang="en-US" sz="4400" dirty="0"/>
              <a:t>Bias Blind Spot</a:t>
            </a:r>
          </a:p>
        </p:txBody>
      </p:sp>
    </p:spTree>
    <p:extLst>
      <p:ext uri="{BB962C8B-B14F-4D97-AF65-F5344CB8AC3E}">
        <p14:creationId xmlns:p14="http://schemas.microsoft.com/office/powerpoint/2010/main" val="3925832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let’s actually get to some retrospectives!</a:t>
            </a:r>
          </a:p>
        </p:txBody>
      </p:sp>
    </p:spTree>
    <p:extLst>
      <p:ext uri="{BB962C8B-B14F-4D97-AF65-F5344CB8AC3E}">
        <p14:creationId xmlns:p14="http://schemas.microsoft.com/office/powerpoint/2010/main" val="2434977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25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Narrative Bias</a:t>
            </a:r>
          </a:p>
        </p:txBody>
      </p:sp>
    </p:spTree>
    <p:extLst>
      <p:ext uri="{BB962C8B-B14F-4D97-AF65-F5344CB8AC3E}">
        <p14:creationId xmlns:p14="http://schemas.microsoft.com/office/powerpoint/2010/main" val="1347804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Narrative </a:t>
            </a:r>
            <a:r>
              <a:rPr lang="en-US" sz="7200" strike="sngStrike" dirty="0"/>
              <a:t>Bias</a:t>
            </a:r>
          </a:p>
        </p:txBody>
      </p:sp>
      <p:sp>
        <p:nvSpPr>
          <p:cNvPr id="3" name="TextBox 2"/>
          <p:cNvSpPr txBox="1"/>
          <p:nvPr/>
        </p:nvSpPr>
        <p:spPr>
          <a:xfrm rot="1321690">
            <a:off x="7303768" y="2363218"/>
            <a:ext cx="3292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cap="small" dirty="0">
                <a:solidFill>
                  <a:srgbClr val="C00000"/>
                </a:solidFill>
                <a:latin typeface="+mj-lt"/>
              </a:rPr>
              <a:t>Fallacy</a:t>
            </a:r>
          </a:p>
        </p:txBody>
      </p:sp>
    </p:spTree>
    <p:extLst>
      <p:ext uri="{BB962C8B-B14F-4D97-AF65-F5344CB8AC3E}">
        <p14:creationId xmlns:p14="http://schemas.microsoft.com/office/powerpoint/2010/main" val="2022773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Narrative </a:t>
            </a:r>
            <a:r>
              <a:rPr lang="en-US" sz="7200" strike="sngStrike" dirty="0"/>
              <a:t>Bias</a:t>
            </a:r>
          </a:p>
        </p:txBody>
      </p:sp>
      <p:sp>
        <p:nvSpPr>
          <p:cNvPr id="3" name="TextBox 2"/>
          <p:cNvSpPr txBox="1"/>
          <p:nvPr/>
        </p:nvSpPr>
        <p:spPr>
          <a:xfrm rot="1321690">
            <a:off x="7303768" y="2363218"/>
            <a:ext cx="3292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cap="small" dirty="0">
                <a:solidFill>
                  <a:srgbClr val="C00000"/>
                </a:solidFill>
                <a:latin typeface="+mj-lt"/>
              </a:rPr>
              <a:t>Fallacy</a:t>
            </a:r>
          </a:p>
        </p:txBody>
      </p:sp>
      <p:sp>
        <p:nvSpPr>
          <p:cNvPr id="4" name="TextBox 3"/>
          <p:cNvSpPr txBox="1"/>
          <p:nvPr/>
        </p:nvSpPr>
        <p:spPr>
          <a:xfrm rot="20039419">
            <a:off x="8326564" y="3447617"/>
            <a:ext cx="38202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cap="small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Heuristic</a:t>
            </a:r>
          </a:p>
        </p:txBody>
      </p:sp>
    </p:spTree>
    <p:extLst>
      <p:ext uri="{BB962C8B-B14F-4D97-AF65-F5344CB8AC3E}">
        <p14:creationId xmlns:p14="http://schemas.microsoft.com/office/powerpoint/2010/main" val="866594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8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Humans do not process narrative data in the same way we process factual data</a:t>
            </a:r>
          </a:p>
        </p:txBody>
      </p:sp>
    </p:spTree>
    <p:extLst>
      <p:ext uri="{BB962C8B-B14F-4D97-AF65-F5344CB8AC3E}">
        <p14:creationId xmlns:p14="http://schemas.microsoft.com/office/powerpoint/2010/main" val="1982816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0100" y="1514157"/>
            <a:ext cx="10515600" cy="38296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Fred’s parents arrived late.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caterers were expected soon.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Fred was angry.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and Slow, </a:t>
            </a:r>
            <a:r>
              <a:rPr lang="en-US" dirty="0" err="1"/>
              <a:t>Kahneman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12" y="0"/>
            <a:ext cx="5895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assess the outcomes of the team’s behavior</a:t>
            </a: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To change that behavior to get  better outcomes</a:t>
            </a:r>
          </a:p>
        </p:txBody>
      </p:sp>
    </p:spTree>
    <p:extLst>
      <p:ext uri="{BB962C8B-B14F-4D97-AF65-F5344CB8AC3E}">
        <p14:creationId xmlns:p14="http://schemas.microsoft.com/office/powerpoint/2010/main" val="41864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After spending a day exploring beautiful sights in the crowded streets of New York, Jane discovered that her wallet was missing.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and Slow, </a:t>
            </a:r>
            <a:r>
              <a:rPr lang="en-US" dirty="0" err="1"/>
              <a:t>Kahneman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17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79" y="0"/>
            <a:ext cx="894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6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play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460" y="153894"/>
            <a:ext cx="8030210" cy="6023069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Humans see conflict as narratives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04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Noodles doing?</a:t>
            </a:r>
          </a:p>
        </p:txBody>
      </p:sp>
    </p:spTree>
    <p:extLst>
      <p:ext uri="{BB962C8B-B14F-4D97-AF65-F5344CB8AC3E}">
        <p14:creationId xmlns:p14="http://schemas.microsoft.com/office/powerpoint/2010/main" val="215889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i="1" dirty="0"/>
              <a:t>Thinking, Fast and Slow, </a:t>
            </a:r>
            <a:r>
              <a:rPr lang="en-US" dirty="0" err="1"/>
              <a:t>Kahneman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46" y="140676"/>
            <a:ext cx="7877908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4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1489547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You are a story that you are telling yourself.</a:t>
            </a:r>
          </a:p>
        </p:txBody>
      </p:sp>
    </p:spTree>
    <p:extLst>
      <p:ext uri="{BB962C8B-B14F-4D97-AF65-F5344CB8AC3E}">
        <p14:creationId xmlns:p14="http://schemas.microsoft.com/office/powerpoint/2010/main" val="2735911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r>
              <a:rPr lang="en-US" dirty="0"/>
              <a:t>Recognize that causality is complex</a:t>
            </a:r>
          </a:p>
          <a:p>
            <a:endParaRPr lang="en-US" dirty="0"/>
          </a:p>
          <a:p>
            <a:r>
              <a:rPr lang="en-US" dirty="0"/>
              <a:t>When you ask “Why did X happen?”, avoid stopping at answers that center on a person</a:t>
            </a:r>
          </a:p>
          <a:p>
            <a:endParaRPr lang="en-US" dirty="0"/>
          </a:p>
          <a:p>
            <a:r>
              <a:rPr lang="en-US" dirty="0"/>
              <a:t>Realize that the more distant an effect is from a cause, the less likely it is that Noodles will identify that cause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1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89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Attribution Errors</a:t>
            </a:r>
          </a:p>
        </p:txBody>
      </p:sp>
    </p:spTree>
    <p:extLst>
      <p:ext uri="{BB962C8B-B14F-4D97-AF65-F5344CB8AC3E}">
        <p14:creationId xmlns:p14="http://schemas.microsoft.com/office/powerpoint/2010/main" val="2130951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Attribution Error</a:t>
            </a:r>
          </a:p>
        </p:txBody>
      </p:sp>
    </p:spTree>
    <p:extLst>
      <p:ext uri="{BB962C8B-B14F-4D97-AF65-F5344CB8AC3E}">
        <p14:creationId xmlns:p14="http://schemas.microsoft.com/office/powerpoint/2010/main" val="3643065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“The intuitive psychologist and his shortcomings: Distortions in the attribution process”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Ross, 1977</a:t>
            </a:r>
          </a:p>
        </p:txBody>
      </p:sp>
    </p:spTree>
    <p:extLst>
      <p:ext uri="{BB962C8B-B14F-4D97-AF65-F5344CB8AC3E}">
        <p14:creationId xmlns:p14="http://schemas.microsoft.com/office/powerpoint/2010/main" val="619776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Jones and Harris, 1967</a:t>
            </a:r>
          </a:p>
        </p:txBody>
      </p:sp>
    </p:spTree>
    <p:extLst>
      <p:ext uri="{BB962C8B-B14F-4D97-AF65-F5344CB8AC3E}">
        <p14:creationId xmlns:p14="http://schemas.microsoft.com/office/powerpoint/2010/main" val="4094305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114" y="276837"/>
            <a:ext cx="3962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Test Procedure: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04951" y="276837"/>
            <a:ext cx="76164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en-US" sz="4000" dirty="0"/>
              <a:t>Subjects read both pro- and anti-Castro articles</a:t>
            </a:r>
          </a:p>
          <a:p>
            <a:pPr marL="742950" indent="-742950">
              <a:buAutoNum type="arabicParenR"/>
            </a:pPr>
            <a:r>
              <a:rPr lang="en-US" sz="4000" dirty="0"/>
              <a:t>Rated the authors on their sentiments about Castro</a:t>
            </a:r>
          </a:p>
          <a:p>
            <a:pPr marL="742950" indent="-742950">
              <a:buAutoNum type="arabicParenR"/>
            </a:pP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18114" y="3565543"/>
            <a:ext cx="3873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Control Group: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114" y="4623797"/>
            <a:ext cx="3873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Test Group: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4951" y="3574621"/>
            <a:ext cx="3861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Not told anything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04952" y="4623797"/>
            <a:ext cx="7616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Told the author chose their side based on a coin flip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/>
              <a:t>Jones and Harris, 1967</a:t>
            </a:r>
          </a:p>
        </p:txBody>
      </p:sp>
    </p:spTree>
    <p:extLst>
      <p:ext uri="{BB962C8B-B14F-4D97-AF65-F5344CB8AC3E}">
        <p14:creationId xmlns:p14="http://schemas.microsoft.com/office/powerpoint/2010/main" val="199353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64" y="1306663"/>
            <a:ext cx="3873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Control Group: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1146" y="998887"/>
            <a:ext cx="73686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Attributed the opinion of the piece to the author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364" y="4386820"/>
            <a:ext cx="2999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Test Group: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1146" y="4386820"/>
            <a:ext cx="7368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Did the same thing!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/>
              <a:t>Jones and Harris, 1967</a:t>
            </a:r>
          </a:p>
        </p:txBody>
      </p:sp>
    </p:spTree>
    <p:extLst>
      <p:ext uri="{BB962C8B-B14F-4D97-AF65-F5344CB8AC3E}">
        <p14:creationId xmlns:p14="http://schemas.microsoft.com/office/powerpoint/2010/main" val="400341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MY actions are due to my surrounding circumstances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YOUR actions are due to your inherent attributes </a:t>
            </a:r>
          </a:p>
        </p:txBody>
      </p:sp>
    </p:spTree>
    <p:extLst>
      <p:ext uri="{BB962C8B-B14F-4D97-AF65-F5344CB8AC3E}">
        <p14:creationId xmlns:p14="http://schemas.microsoft.com/office/powerpoint/2010/main" val="3950347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Noodles doing?</a:t>
            </a:r>
          </a:p>
        </p:txBody>
      </p:sp>
    </p:spTree>
    <p:extLst>
      <p:ext uri="{BB962C8B-B14F-4D97-AF65-F5344CB8AC3E}">
        <p14:creationId xmlns:p14="http://schemas.microsoft.com/office/powerpoint/2010/main" val="2548697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Noodles thinks he’s good at figuring out why people act the way they do…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he’s wrong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we only see them and their actions, not their circumstances</a:t>
            </a:r>
          </a:p>
        </p:txBody>
      </p:sp>
    </p:spTree>
    <p:extLst>
      <p:ext uri="{BB962C8B-B14F-4D97-AF65-F5344CB8AC3E}">
        <p14:creationId xmlns:p14="http://schemas.microsoft.com/office/powerpoint/2010/main" val="12858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02291"/>
            <a:ext cx="10515600" cy="1325563"/>
          </a:xfrm>
        </p:spPr>
        <p:txBody>
          <a:bodyPr/>
          <a:lstStyle/>
          <a:p>
            <a:r>
              <a:rPr lang="en-US" dirty="0"/>
              <a:t>Group Attribution Error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41301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0000300000000000000" pitchFamily="50" charset="0"/>
                <a:cs typeface="+mj-cs"/>
              </a:defRPr>
            </a:lvl1pPr>
          </a:lstStyle>
          <a:p>
            <a:r>
              <a:rPr lang="en-US" dirty="0"/>
              <a:t>Type 1 and Type 2</a:t>
            </a:r>
          </a:p>
        </p:txBody>
      </p:sp>
    </p:spTree>
    <p:extLst>
      <p:ext uri="{BB962C8B-B14F-4D97-AF65-F5344CB8AC3E}">
        <p14:creationId xmlns:p14="http://schemas.microsoft.com/office/powerpoint/2010/main" val="16147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happened?!</a:t>
            </a:r>
          </a:p>
        </p:txBody>
      </p:sp>
    </p:spTree>
    <p:extLst>
      <p:ext uri="{BB962C8B-B14F-4D97-AF65-F5344CB8AC3E}">
        <p14:creationId xmlns:p14="http://schemas.microsoft.com/office/powerpoint/2010/main" val="3622185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Type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member of a group I am not part of is representative of that group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Hamill, </a:t>
            </a:r>
            <a:r>
              <a:rPr lang="en-US" dirty="0" err="1"/>
              <a:t>Nisbett</a:t>
            </a:r>
            <a:r>
              <a:rPr lang="en-US" dirty="0"/>
              <a:t>, and Wilson, 1980</a:t>
            </a:r>
          </a:p>
        </p:txBody>
      </p:sp>
    </p:spTree>
    <p:extLst>
      <p:ext uri="{BB962C8B-B14F-4D97-AF65-F5344CB8AC3E}">
        <p14:creationId xmlns:p14="http://schemas.microsoft.com/office/powerpoint/2010/main" val="1051198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Type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 members of a group agree with decisions that group makes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Allison and </a:t>
            </a:r>
            <a:r>
              <a:rPr lang="en-US" dirty="0" err="1"/>
              <a:t>Messick</a:t>
            </a:r>
            <a:r>
              <a:rPr lang="en-US" dirty="0"/>
              <a:t>, 1985</a:t>
            </a:r>
          </a:p>
        </p:txBody>
      </p:sp>
    </p:spTree>
    <p:extLst>
      <p:ext uri="{BB962C8B-B14F-4D97-AF65-F5344CB8AC3E}">
        <p14:creationId xmlns:p14="http://schemas.microsoft.com/office/powerpoint/2010/main" val="318164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Noodles doing?</a:t>
            </a:r>
          </a:p>
        </p:txBody>
      </p:sp>
    </p:spTree>
    <p:extLst>
      <p:ext uri="{BB962C8B-B14F-4D97-AF65-F5344CB8AC3E}">
        <p14:creationId xmlns:p14="http://schemas.microsoft.com/office/powerpoint/2010/main" val="3660299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08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68274"/>
            <a:ext cx="8191500" cy="61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93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68274"/>
            <a:ext cx="8191500" cy="6143626"/>
          </a:xfrm>
          <a:prstGeom prst="rect">
            <a:avLst/>
          </a:prstGeom>
        </p:spPr>
      </p:pic>
      <p:sp>
        <p:nvSpPr>
          <p:cNvPr id="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 err="1"/>
              <a:t>Matzen</a:t>
            </a:r>
            <a:r>
              <a:rPr lang="en-US" dirty="0"/>
              <a:t>, Trumbo, Leach, and </a:t>
            </a:r>
            <a:r>
              <a:rPr lang="en-US" dirty="0" err="1"/>
              <a:t>Leshikar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2128290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68274"/>
            <a:ext cx="8191500" cy="6143626"/>
          </a:xfrm>
          <a:prstGeom prst="rect">
            <a:avLst/>
          </a:prstGeom>
        </p:spPr>
      </p:pic>
      <p:sp>
        <p:nvSpPr>
          <p:cNvPr id="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 err="1"/>
              <a:t>Nosofsky</a:t>
            </a:r>
            <a:r>
              <a:rPr lang="en-US" dirty="0"/>
              <a:t>, </a:t>
            </a:r>
            <a:r>
              <a:rPr lang="en-US" dirty="0" err="1"/>
              <a:t>Pothos</a:t>
            </a:r>
            <a:r>
              <a:rPr lang="en-US" dirty="0"/>
              <a:t>, and Willis, 2011</a:t>
            </a:r>
          </a:p>
        </p:txBody>
      </p:sp>
    </p:spTree>
    <p:extLst>
      <p:ext uri="{BB962C8B-B14F-4D97-AF65-F5344CB8AC3E}">
        <p14:creationId xmlns:p14="http://schemas.microsoft.com/office/powerpoint/2010/main" val="2480166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68274"/>
            <a:ext cx="8191500" cy="6143626"/>
          </a:xfrm>
          <a:prstGeom prst="rect">
            <a:avLst/>
          </a:prstGeom>
        </p:spPr>
      </p:pic>
      <p:sp>
        <p:nvSpPr>
          <p:cNvPr id="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 err="1"/>
              <a:t>Nosofsky</a:t>
            </a:r>
            <a:r>
              <a:rPr lang="en-US" dirty="0"/>
              <a:t>, </a:t>
            </a:r>
            <a:r>
              <a:rPr lang="en-US" dirty="0" err="1"/>
              <a:t>Pothos</a:t>
            </a:r>
            <a:r>
              <a:rPr lang="en-US" dirty="0"/>
              <a:t>, and Willis, 2011</a:t>
            </a:r>
          </a:p>
        </p:txBody>
      </p:sp>
    </p:spTree>
    <p:extLst>
      <p:ext uri="{BB962C8B-B14F-4D97-AF65-F5344CB8AC3E}">
        <p14:creationId xmlns:p14="http://schemas.microsoft.com/office/powerpoint/2010/main" val="3076350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Attribution Error</a:t>
            </a:r>
          </a:p>
        </p:txBody>
      </p:sp>
    </p:spTree>
    <p:extLst>
      <p:ext uri="{BB962C8B-B14F-4D97-AF65-F5344CB8AC3E}">
        <p14:creationId xmlns:p14="http://schemas.microsoft.com/office/powerpoint/2010/main" val="42740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64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satftw.files.wordpress.com/2015/08/c02-ultimatewarrior-041514_63470816.jpg?w=1000&amp;h=12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313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MY ingroup’s actions are due to our surrounding circumstances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YOUR ingroup’s actions are due to your inherent attributes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Pettigrew, 1979</a:t>
            </a:r>
          </a:p>
        </p:txBody>
      </p:sp>
    </p:spTree>
    <p:extLst>
      <p:ext uri="{BB962C8B-B14F-4D97-AF65-F5344CB8AC3E}">
        <p14:creationId xmlns:p14="http://schemas.microsoft.com/office/powerpoint/2010/main" val="3457733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YOUR ingroup’s negative actions are due to your inherent attributes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YOUR ingroup’s positive actions can be explained away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Pettigrew, 1979</a:t>
            </a:r>
          </a:p>
        </p:txBody>
      </p:sp>
    </p:spTree>
    <p:extLst>
      <p:ext uri="{BB962C8B-B14F-4D97-AF65-F5344CB8AC3E}">
        <p14:creationId xmlns:p14="http://schemas.microsoft.com/office/powerpoint/2010/main" val="3889362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21" y="1987730"/>
            <a:ext cx="9130158" cy="288254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Mediawiki</a:t>
            </a:r>
            <a:r>
              <a:rPr lang="en-US" dirty="0"/>
              <a:t> - Author “</a:t>
            </a:r>
            <a:r>
              <a:rPr lang="en-US" dirty="0" err="1"/>
              <a:t>golanubi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27378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1276134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Most types of attribution error deal with </a:t>
            </a:r>
            <a:r>
              <a:rPr lang="en-US" i="1" dirty="0"/>
              <a:t>outgroups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We deal with outgroups daily:</a:t>
            </a:r>
          </a:p>
          <a:p>
            <a:r>
              <a:rPr lang="en-US" dirty="0"/>
              <a:t>Customers</a:t>
            </a:r>
          </a:p>
          <a:p>
            <a:r>
              <a:rPr lang="en-US" dirty="0"/>
              <a:t>QA</a:t>
            </a:r>
          </a:p>
          <a:p>
            <a:r>
              <a:rPr lang="en-US" dirty="0"/>
              <a:t>UX</a:t>
            </a:r>
          </a:p>
          <a:p>
            <a:r>
              <a:rPr lang="en-US" dirty="0"/>
              <a:t>Managers</a:t>
            </a:r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7660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17" y="193912"/>
            <a:ext cx="4691366" cy="63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16" y="193912"/>
            <a:ext cx="4806829" cy="63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11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16" y="193912"/>
            <a:ext cx="4806829" cy="63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5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imagine other people’s story. </a:t>
            </a:r>
          </a:p>
          <a:p>
            <a:pPr lvl="1"/>
            <a:r>
              <a:rPr lang="en-US" dirty="0"/>
              <a:t>What do they value?</a:t>
            </a:r>
          </a:p>
          <a:p>
            <a:pPr lvl="1"/>
            <a:r>
              <a:rPr lang="en-US" dirty="0"/>
              <a:t>What do they see as their extenuating circumstances?</a:t>
            </a:r>
          </a:p>
          <a:p>
            <a:pPr lvl="1"/>
            <a:endParaRPr lang="en-US" dirty="0"/>
          </a:p>
          <a:p>
            <a:r>
              <a:rPr lang="en-US" dirty="0"/>
              <a:t>Actually go talk to people in your outgroups!</a:t>
            </a:r>
          </a:p>
          <a:p>
            <a:pPr lvl="1"/>
            <a:r>
              <a:rPr lang="en-US" dirty="0"/>
              <a:t>Find common goals and </a:t>
            </a:r>
            <a:r>
              <a:rPr lang="en-US" i="1" dirty="0"/>
              <a:t>recast them as your ally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BRAIN</a:t>
            </a:r>
            <a:r>
              <a:rPr lang="en-US" dirty="0"/>
              <a:t> happened!</a:t>
            </a:r>
          </a:p>
        </p:txBody>
      </p:sp>
      <p:sp>
        <p:nvSpPr>
          <p:cNvPr id="3" name="Rectangle 2"/>
          <p:cNvSpPr/>
          <p:nvPr/>
        </p:nvSpPr>
        <p:spPr>
          <a:xfrm rot="393443">
            <a:off x="2990788" y="2112613"/>
            <a:ext cx="39003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Cognitive Biases</a:t>
            </a:r>
          </a:p>
        </p:txBody>
      </p:sp>
    </p:spTree>
    <p:extLst>
      <p:ext uri="{BB962C8B-B14F-4D97-AF65-F5344CB8AC3E}">
        <p14:creationId xmlns:p14="http://schemas.microsoft.com/office/powerpoint/2010/main" val="7824328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94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r>
              <a:rPr lang="en-US" sz="7200" dirty="0"/>
              <a:t>Framing and </a:t>
            </a:r>
            <a:br>
              <a:rPr lang="en-US" sz="7200" dirty="0"/>
            </a:br>
            <a:r>
              <a:rPr lang="en-US" sz="7200" dirty="0"/>
              <a:t>Anchoring Effects</a:t>
            </a:r>
          </a:p>
        </p:txBody>
      </p:sp>
    </p:spTree>
    <p:extLst>
      <p:ext uri="{BB962C8B-B14F-4D97-AF65-F5344CB8AC3E}">
        <p14:creationId xmlns:p14="http://schemas.microsoft.com/office/powerpoint/2010/main" val="21030916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Framing</a:t>
            </a:r>
          </a:p>
        </p:txBody>
      </p:sp>
    </p:spTree>
    <p:extLst>
      <p:ext uri="{BB962C8B-B14F-4D97-AF65-F5344CB8AC3E}">
        <p14:creationId xmlns:p14="http://schemas.microsoft.com/office/powerpoint/2010/main" val="3573669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an idea is introduced affects how you think about it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(and the ideas after that)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Kahneman</a:t>
            </a:r>
            <a:r>
              <a:rPr lang="en-US" dirty="0"/>
              <a:t> and </a:t>
            </a:r>
            <a:r>
              <a:rPr lang="en-US" dirty="0" err="1"/>
              <a:t>Tversky</a:t>
            </a:r>
            <a:r>
              <a:rPr lang="en-US" dirty="0"/>
              <a:t>, 1981</a:t>
            </a:r>
          </a:p>
        </p:txBody>
      </p:sp>
    </p:spTree>
    <p:extLst>
      <p:ext uri="{BB962C8B-B14F-4D97-AF65-F5344CB8AC3E}">
        <p14:creationId xmlns:p14="http://schemas.microsoft.com/office/powerpoint/2010/main" val="1592961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Kahneman</a:t>
            </a:r>
            <a:r>
              <a:rPr lang="en-US" dirty="0"/>
              <a:t> and </a:t>
            </a:r>
            <a:r>
              <a:rPr lang="en-US" dirty="0" err="1"/>
              <a:t>Tversky</a:t>
            </a:r>
            <a:r>
              <a:rPr lang="en-US" dirty="0"/>
              <a:t>, 1981</a:t>
            </a:r>
          </a:p>
        </p:txBody>
      </p:sp>
    </p:spTree>
    <p:extLst>
      <p:ext uri="{BB962C8B-B14F-4D97-AF65-F5344CB8AC3E}">
        <p14:creationId xmlns:p14="http://schemas.microsoft.com/office/powerpoint/2010/main" val="3878709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2" y="128134"/>
            <a:ext cx="10392256" cy="65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35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Treatment A:</a:t>
            </a:r>
          </a:p>
          <a:p>
            <a:pPr lvl="1"/>
            <a:r>
              <a:rPr lang="en-US" dirty="0"/>
              <a:t>200 people will live</a:t>
            </a:r>
          </a:p>
          <a:p>
            <a:pPr lvl="1"/>
            <a:r>
              <a:rPr lang="en-US" dirty="0"/>
              <a:t>400 people will 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Treatment B:</a:t>
            </a:r>
          </a:p>
          <a:p>
            <a:pPr lvl="1"/>
            <a:r>
              <a:rPr lang="en-US" dirty="0"/>
              <a:t>33% chance everyone will live</a:t>
            </a:r>
          </a:p>
          <a:p>
            <a:pPr lvl="1"/>
            <a:r>
              <a:rPr lang="en-US" dirty="0"/>
              <a:t>66% chance everyone will die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 err="1"/>
              <a:t>Kahneman</a:t>
            </a:r>
            <a:r>
              <a:rPr lang="en-US" dirty="0"/>
              <a:t> and </a:t>
            </a:r>
            <a:r>
              <a:rPr lang="en-US" dirty="0" err="1"/>
              <a:t>Tversky</a:t>
            </a:r>
            <a:r>
              <a:rPr lang="en-US" dirty="0"/>
              <a:t>, 1981</a:t>
            </a:r>
          </a:p>
        </p:txBody>
      </p:sp>
    </p:spTree>
    <p:extLst>
      <p:ext uri="{BB962C8B-B14F-4D97-AF65-F5344CB8AC3E}">
        <p14:creationId xmlns:p14="http://schemas.microsoft.com/office/powerpoint/2010/main" val="379368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63835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Treatment A</a:t>
            </a:r>
          </a:p>
          <a:p>
            <a:pPr marL="0" indent="0">
              <a:buNone/>
            </a:pPr>
            <a:r>
              <a:rPr lang="en-US" dirty="0"/>
              <a:t>Saves 200 lives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Treatment B</a:t>
            </a:r>
          </a:p>
          <a:p>
            <a:pPr marL="0" indent="0">
              <a:buNone/>
            </a:pPr>
            <a:r>
              <a:rPr lang="en-US" dirty="0"/>
              <a:t>A 33% chance of saving all 600 people, 66% possibility of saving no 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Positive Framing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72200" y="365124"/>
            <a:ext cx="5181600" cy="63835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Treatment A</a:t>
            </a:r>
          </a:p>
          <a:p>
            <a:pPr marL="0" indent="0">
              <a:buNone/>
            </a:pPr>
            <a:r>
              <a:rPr lang="en-US" dirty="0"/>
              <a:t>400 people will 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Treatment B</a:t>
            </a:r>
          </a:p>
          <a:p>
            <a:pPr marL="0" indent="0">
              <a:buNone/>
            </a:pPr>
            <a:r>
              <a:rPr lang="en-US" dirty="0"/>
              <a:t>A 33% chance that no people will die, 66% possibility that all 600 will die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Negative Framing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 err="1"/>
              <a:t>Kahneman</a:t>
            </a:r>
            <a:r>
              <a:rPr lang="en-US" dirty="0"/>
              <a:t> and </a:t>
            </a:r>
            <a:r>
              <a:rPr lang="en-US" dirty="0" err="1"/>
              <a:t>Tversky</a:t>
            </a:r>
            <a:r>
              <a:rPr lang="en-US" dirty="0"/>
              <a:t>, 1981</a:t>
            </a:r>
          </a:p>
        </p:txBody>
      </p:sp>
    </p:spTree>
    <p:extLst>
      <p:ext uri="{BB962C8B-B14F-4D97-AF65-F5344CB8AC3E}">
        <p14:creationId xmlns:p14="http://schemas.microsoft.com/office/powerpoint/2010/main" val="184364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9621" y="1474619"/>
            <a:ext cx="10772757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72% of people chose Treatment A when presented </a:t>
            </a:r>
          </a:p>
          <a:p>
            <a:r>
              <a:rPr lang="en-US" sz="4000" dirty="0"/>
              <a:t>with positive framing</a:t>
            </a:r>
          </a:p>
          <a:p>
            <a:endParaRPr lang="en-US" sz="40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4000" dirty="0"/>
              <a:t>78% of people chose Treatment B when presented</a:t>
            </a:r>
          </a:p>
          <a:p>
            <a:r>
              <a:rPr lang="en-US" sz="4000" dirty="0"/>
              <a:t>with negative framing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US" dirty="0" err="1"/>
              <a:t>Kahneman</a:t>
            </a:r>
            <a:r>
              <a:rPr lang="en-US" dirty="0"/>
              <a:t> and </a:t>
            </a:r>
            <a:r>
              <a:rPr lang="en-US" dirty="0" err="1"/>
              <a:t>Tversky</a:t>
            </a:r>
            <a:r>
              <a:rPr lang="en-US" dirty="0"/>
              <a:t>, 1981</a:t>
            </a:r>
          </a:p>
        </p:txBody>
      </p:sp>
    </p:spTree>
    <p:extLst>
      <p:ext uri="{BB962C8B-B14F-4D97-AF65-F5344CB8AC3E}">
        <p14:creationId xmlns:p14="http://schemas.microsoft.com/office/powerpoint/2010/main" val="275559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Noodles doing?</a:t>
            </a:r>
          </a:p>
        </p:txBody>
      </p:sp>
    </p:spTree>
    <p:extLst>
      <p:ext uri="{BB962C8B-B14F-4D97-AF65-F5344CB8AC3E}">
        <p14:creationId xmlns:p14="http://schemas.microsoft.com/office/powerpoint/2010/main" val="324495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system 1</a:t>
            </a:r>
            <a:br>
              <a:rPr lang="en-US" sz="7200" dirty="0"/>
            </a:br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system 2</a:t>
            </a:r>
          </a:p>
        </p:txBody>
      </p:sp>
    </p:spTree>
    <p:extLst>
      <p:ext uri="{BB962C8B-B14F-4D97-AF65-F5344CB8AC3E}">
        <p14:creationId xmlns:p14="http://schemas.microsoft.com/office/powerpoint/2010/main" val="2562001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Anchoring</a:t>
            </a:r>
          </a:p>
        </p:txBody>
      </p:sp>
    </p:spTree>
    <p:extLst>
      <p:ext uri="{BB962C8B-B14F-4D97-AF65-F5344CB8AC3E}">
        <p14:creationId xmlns:p14="http://schemas.microsoft.com/office/powerpoint/2010/main" val="21465786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and Slow,</a:t>
            </a:r>
            <a:r>
              <a:rPr lang="en-US" dirty="0"/>
              <a:t> </a:t>
            </a:r>
            <a:r>
              <a:rPr lang="en-US" dirty="0" err="1"/>
              <a:t>Kahneman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540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“What is your best guess of the percentage of African nations in the UN?”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and Slow,</a:t>
            </a:r>
            <a:r>
              <a:rPr lang="en-US" dirty="0"/>
              <a:t> </a:t>
            </a:r>
            <a:r>
              <a:rPr lang="en-US" dirty="0" err="1"/>
              <a:t>Kahneman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113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Average estimate of people who spun 10: </a:t>
            </a:r>
          </a:p>
          <a:p>
            <a:pPr marL="0" indent="0" algn="ctr">
              <a:buNone/>
            </a:pPr>
            <a:r>
              <a:rPr lang="en-US" sz="6000" dirty="0"/>
              <a:t>24%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Average estimate of people who spun 65: </a:t>
            </a:r>
          </a:p>
          <a:p>
            <a:pPr marL="0" indent="0" algn="ctr">
              <a:buNone/>
            </a:pPr>
            <a:r>
              <a:rPr lang="en-US" sz="6000" dirty="0"/>
              <a:t>45%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and Slow,</a:t>
            </a:r>
            <a:r>
              <a:rPr lang="en-US" dirty="0"/>
              <a:t> </a:t>
            </a:r>
            <a:r>
              <a:rPr lang="en-US" dirty="0" err="1"/>
              <a:t>Kahneman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Noodles doing?</a:t>
            </a:r>
          </a:p>
        </p:txBody>
      </p:sp>
    </p:spTree>
    <p:extLst>
      <p:ext uri="{BB962C8B-B14F-4D97-AF65-F5344CB8AC3E}">
        <p14:creationId xmlns:p14="http://schemas.microsoft.com/office/powerpoint/2010/main" val="7704915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Anchoring affects both you AND Noodles</a:t>
            </a:r>
          </a:p>
        </p:txBody>
      </p:sp>
    </p:spTree>
    <p:extLst>
      <p:ext uri="{BB962C8B-B14F-4D97-AF65-F5344CB8AC3E}">
        <p14:creationId xmlns:p14="http://schemas.microsoft.com/office/powerpoint/2010/main" val="10256090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96" y="0"/>
            <a:ext cx="8598408" cy="644880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and Slow,</a:t>
            </a:r>
            <a:r>
              <a:rPr lang="en-US" dirty="0"/>
              <a:t> </a:t>
            </a:r>
            <a:r>
              <a:rPr lang="en-US" dirty="0" err="1"/>
              <a:t>Kahneman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533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12" y="0"/>
            <a:ext cx="8113776" cy="608533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dirty="0"/>
              <a:t>Thinking, Fast and Slow,</a:t>
            </a:r>
            <a:r>
              <a:rPr lang="en-US" dirty="0"/>
              <a:t> </a:t>
            </a:r>
            <a:r>
              <a:rPr lang="en-US" dirty="0" err="1"/>
              <a:t>Kahneman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003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3174028690"/>
      </p:ext>
    </p:extLst>
  </p:cSld>
  <p:clrMapOvr>
    <a:masterClrMapping/>
  </p:clrMapOvr>
</p:sld>
</file>

<file path=ppt/theme/theme1.xml><?xml version="1.0" encoding="utf-8"?>
<a:theme xmlns:a="http://schemas.openxmlformats.org/drawingml/2006/main" name="ArtPresentation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aleway Medium">
      <a:majorFont>
        <a:latin typeface="Raleway Medium"/>
        <a:ea typeface=""/>
        <a:cs typeface=""/>
      </a:majorFont>
      <a:minorFont>
        <a:latin typeface="Gill Sans M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PresentationTheme" id="{AD1B2A3D-CD8C-47BE-94D4-4D94F0CCBD1A}" vid="{E83372B3-9ED0-4308-9FAE-E0E11CCC38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ArtPresentationTheme</Template>
  <TotalTime>32059</TotalTime>
  <Words>1925</Words>
  <Application>Microsoft Office PowerPoint</Application>
  <PresentationFormat>Widescreen</PresentationFormat>
  <Paragraphs>349</Paragraphs>
  <Slides>158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6" baseType="lpstr">
      <vt:lpstr>Arial</vt:lpstr>
      <vt:lpstr>Calibri</vt:lpstr>
      <vt:lpstr>Courier New</vt:lpstr>
      <vt:lpstr>Fira Sans ExtraLight</vt:lpstr>
      <vt:lpstr>Gill Sans MT</vt:lpstr>
      <vt:lpstr>Raleway ExtraBold</vt:lpstr>
      <vt:lpstr>Raleway Medium</vt:lpstr>
      <vt:lpstr>ArtPresentationTheme</vt:lpstr>
      <vt:lpstr>The Saboteur in Your Retrospectives</vt:lpstr>
      <vt:lpstr>PowerPoint Presentation</vt:lpstr>
      <vt:lpstr>Why should we have Retrospectives?</vt:lpstr>
      <vt:lpstr>PowerPoint Presentation</vt:lpstr>
      <vt:lpstr>PowerPoint Presentation</vt:lpstr>
      <vt:lpstr>What happened?!</vt:lpstr>
      <vt:lpstr>PowerPoint Presentation</vt:lpstr>
      <vt:lpstr>The BRAIN happened!</vt:lpstr>
      <vt:lpstr>system 1   system 2</vt:lpstr>
      <vt:lpstr>PowerPoint Presentation</vt:lpstr>
      <vt:lpstr>PowerPoint Presentation</vt:lpstr>
      <vt:lpstr>Personifying the systems helps us reason about their actions better (that’s agent bias)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does Noodles exist?</vt:lpstr>
      <vt:lpstr>PowerPoint Presentation</vt:lpstr>
      <vt:lpstr>System 2 is cognitively lazy</vt:lpstr>
      <vt:lpstr>PowerPoint Presentation</vt:lpstr>
      <vt:lpstr>PowerPoint Presentation</vt:lpstr>
      <vt:lpstr>PowerPoint Presentation</vt:lpstr>
      <vt:lpstr>IDEA!</vt:lpstr>
      <vt:lpstr>I rarely ever question what Noodles brings me</vt:lpstr>
      <vt:lpstr>YOU NEVER KNOW WHAT NOODLES IS THINKING!!!!</vt:lpstr>
      <vt:lpstr>PowerPoint Presentation</vt:lpstr>
      <vt:lpstr>What can I do about this?</vt:lpstr>
      <vt:lpstr>You can never really control noodles!  The only real tool is awareness</vt:lpstr>
      <vt:lpstr>PowerPoint Presentation</vt:lpstr>
      <vt:lpstr>Now let’s actually get to some retrospectives!</vt:lpstr>
      <vt:lpstr>PowerPoint Presentation</vt:lpstr>
      <vt:lpstr>Narrative Bias</vt:lpstr>
      <vt:lpstr>Narrative Bias</vt:lpstr>
      <vt:lpstr>Narrative Bias</vt:lpstr>
      <vt:lpstr>PowerPoint Presentation</vt:lpstr>
      <vt:lpstr>Humans do not process narrative data in the same way we process factual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Humans see conflict as narratives</vt:lpstr>
      <vt:lpstr>What is Noodles doing?</vt:lpstr>
      <vt:lpstr>PowerPoint Presentation</vt:lpstr>
      <vt:lpstr>What can you do?</vt:lpstr>
      <vt:lpstr>PowerPoint Presentation</vt:lpstr>
      <vt:lpstr>PowerPoint Presentation</vt:lpstr>
      <vt:lpstr>PowerPoint Presentation</vt:lpstr>
      <vt:lpstr>Attribution Errors</vt:lpstr>
      <vt:lpstr>Fundamental Attribution Error</vt:lpstr>
      <vt:lpstr>“The intuitive psychologist and his shortcomings: Distortions in the attribution process”</vt:lpstr>
      <vt:lpstr>Jones and Harris, 1967</vt:lpstr>
      <vt:lpstr>PowerPoint Presentation</vt:lpstr>
      <vt:lpstr>PowerPoint Presentation</vt:lpstr>
      <vt:lpstr> MY actions are due to my surrounding circumstances  YOUR actions are due to your inherent attributes </vt:lpstr>
      <vt:lpstr>What is Noodles doing?</vt:lpstr>
      <vt:lpstr>Noodles thinks he’s good at figuring out why people act the way they do…  he’s wrong   we only see them and their actions, not their circumstances</vt:lpstr>
      <vt:lpstr>Group Attribution Error</vt:lpstr>
      <vt:lpstr> Type 1  ANY member of a group I am not part of is representative of that group</vt:lpstr>
      <vt:lpstr>Type 2  ALL members of a group agree with decisions that group makes</vt:lpstr>
      <vt:lpstr>What is Noodles doing?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Ultimate Attribution Error</vt:lpstr>
      <vt:lpstr>PowerPoint Presentation</vt:lpstr>
      <vt:lpstr> MY ingroup’s actions are due to our surrounding circumstances  YOUR ingroup’s actions are due to your inherent attributes </vt:lpstr>
      <vt:lpstr> YOUR ingroup’s negative actions are due to your inherent attributes  YOUR ingroup’s positive actions can be explained away</vt:lpstr>
      <vt:lpstr>PowerPoint Presentation</vt:lpstr>
      <vt:lpstr>What can you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Framing and  Anchoring Effects</vt:lpstr>
      <vt:lpstr>Framing</vt:lpstr>
      <vt:lpstr>How an idea is introduced affects how you think about it   (and the ideas after that)</vt:lpstr>
      <vt:lpstr>Kahneman and Tversky, 1981</vt:lpstr>
      <vt:lpstr>PowerPoint Presentation</vt:lpstr>
      <vt:lpstr>PowerPoint Presentation</vt:lpstr>
      <vt:lpstr>PowerPoint Presentation</vt:lpstr>
      <vt:lpstr>PowerPoint Presentation</vt:lpstr>
      <vt:lpstr>What is Noodles doing?</vt:lpstr>
      <vt:lpstr>PowerPoint Presentation</vt:lpstr>
      <vt:lpstr>Anchoring</vt:lpstr>
      <vt:lpstr>PowerPoint Presentation</vt:lpstr>
      <vt:lpstr>PowerPoint Presentation</vt:lpstr>
      <vt:lpstr>PowerPoint Presentation</vt:lpstr>
      <vt:lpstr>What is Noodles doing?</vt:lpstr>
      <vt:lpstr>Anchoring affects both you AND Noodles</vt:lpstr>
      <vt:lpstr>PowerPoint Presentation</vt:lpstr>
      <vt:lpstr>PowerPoint Presentation</vt:lpstr>
      <vt:lpstr>What can you do?</vt:lpstr>
      <vt:lpstr>PowerPoint Presentation</vt:lpstr>
      <vt:lpstr>PowerPoint Presentation</vt:lpstr>
      <vt:lpstr>PowerPoint Presentation</vt:lpstr>
      <vt:lpstr>Illusion of Control</vt:lpstr>
      <vt:lpstr>Jenkins and Ward, 1965</vt:lpstr>
      <vt:lpstr>PowerPoint Presentation</vt:lpstr>
      <vt:lpstr>Estimates of control bore no relation to actual control  … but were correlated to how often “Score” lit up</vt:lpstr>
      <vt:lpstr>Control heuristic</vt:lpstr>
      <vt:lpstr>What is Noodles doing?</vt:lpstr>
      <vt:lpstr>Noodles wants to make you more effective  Plus, Noodles hates not feeling in control</vt:lpstr>
      <vt:lpstr>What can you do?</vt:lpstr>
      <vt:lpstr>PowerPoint Presentation</vt:lpstr>
      <vt:lpstr>PowerPoint Presentation</vt:lpstr>
      <vt:lpstr>Hindsight Bias</vt:lpstr>
      <vt:lpstr>Fischhoff and Beyth, 1975</vt:lpstr>
      <vt:lpstr>PowerPoint Presentation</vt:lpstr>
      <vt:lpstr>PowerPoint Presentation</vt:lpstr>
      <vt:lpstr>People retroactively inflated their original estimate of the events that actually happened</vt:lpstr>
      <vt:lpstr>What is Noodles doing?</vt:lpstr>
      <vt:lpstr>PowerPoint Presentation</vt:lpstr>
      <vt:lpstr>PowerPoint Presentation</vt:lpstr>
      <vt:lpstr>PowerPoint Presentation</vt:lpstr>
      <vt:lpstr>What can you do?</vt:lpstr>
      <vt:lpstr>PowerPoint Presentation</vt:lpstr>
      <vt:lpstr>PowerPoint Presentation</vt:lpstr>
      <vt:lpstr>Egocentric Bias</vt:lpstr>
      <vt:lpstr>Ross, Greene and House, 1977</vt:lpstr>
      <vt:lpstr>PowerPoint Presentation</vt:lpstr>
      <vt:lpstr>How many of your peers would do this?</vt:lpstr>
      <vt:lpstr>PowerPoint Presentation</vt:lpstr>
      <vt:lpstr>PowerPoint Presentation</vt:lpstr>
      <vt:lpstr>False Consensus Effect</vt:lpstr>
      <vt:lpstr>PowerPoint Presentation</vt:lpstr>
      <vt:lpstr>Think about group projects</vt:lpstr>
      <vt:lpstr>What is Noodles doing?</vt:lpstr>
      <vt:lpstr>PowerPoint Presentation</vt:lpstr>
      <vt:lpstr>PowerPoint Presentation</vt:lpstr>
      <vt:lpstr>What can you do?</vt:lpstr>
      <vt:lpstr>Give people a purpose</vt:lpstr>
      <vt:lpstr>PowerPoint Presentation</vt:lpstr>
      <vt:lpstr>PowerPoint Presentation</vt:lpstr>
      <vt:lpstr>Bias Blind Spot</vt:lpstr>
      <vt:lpstr>Bias Bias</vt:lpstr>
      <vt:lpstr>Illusion of superiority</vt:lpstr>
      <vt:lpstr>PowerPoint Presentation</vt:lpstr>
      <vt:lpstr>PowerPoint Presentation</vt:lpstr>
      <vt:lpstr>You think you are less biased than you are</vt:lpstr>
      <vt:lpstr>What can you do?</vt:lpstr>
      <vt:lpstr>PowerPoint Presentation</vt:lpstr>
      <vt:lpstr>Let’s wrap this up</vt:lpstr>
      <vt:lpstr>Remember!  your primary tool is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 Doler</dc:creator>
  <cp:lastModifiedBy>Art Doler</cp:lastModifiedBy>
  <cp:revision>314</cp:revision>
  <dcterms:created xsi:type="dcterms:W3CDTF">2015-09-25T18:38:20Z</dcterms:created>
  <dcterms:modified xsi:type="dcterms:W3CDTF">2017-08-02T15:52:31Z</dcterms:modified>
</cp:coreProperties>
</file>